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65760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31" d="100"/>
          <a:sy n="31" d="100"/>
        </p:scale>
        <p:origin x="186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E6343F-254D-B147-AD0D-B08F8BD7CF69}" type="datetimeFigureOut">
              <a:rPr lang="en-US" smtClean="0"/>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318661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E6343F-254D-B147-AD0D-B08F8BD7CF69}" type="datetimeFigureOut">
              <a:rPr lang="en-US" smtClean="0"/>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237526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E6343F-254D-B147-AD0D-B08F8BD7CF69}" type="datetimeFigureOut">
              <a:rPr lang="en-US" smtClean="0"/>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213540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E6343F-254D-B147-AD0D-B08F8BD7CF69}" type="datetimeFigureOut">
              <a:rPr lang="en-US" smtClean="0"/>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163259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E6343F-254D-B147-AD0D-B08F8BD7CF69}" type="datetimeFigureOut">
              <a:rPr lang="en-US" smtClean="0"/>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362430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E6343F-254D-B147-AD0D-B08F8BD7CF69}" type="datetimeFigureOut">
              <a:rPr lang="en-US" smtClean="0"/>
              <a:t>8/5/19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104171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E6343F-254D-B147-AD0D-B08F8BD7CF69}" type="datetimeFigureOut">
              <a:rPr lang="en-US" smtClean="0"/>
              <a:t>8/5/19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296209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E6343F-254D-B147-AD0D-B08F8BD7CF69}" type="datetimeFigureOut">
              <a:rPr lang="en-US" smtClean="0"/>
              <a:t>8/5/19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261400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6343F-254D-B147-AD0D-B08F8BD7CF69}" type="datetimeFigureOut">
              <a:rPr lang="en-US" smtClean="0"/>
              <a:t>8/5/19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61102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89E6343F-254D-B147-AD0D-B08F8BD7CF69}" type="datetimeFigureOut">
              <a:rPr lang="en-US" smtClean="0"/>
              <a:t>8/5/19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91773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89E6343F-254D-B147-AD0D-B08F8BD7CF69}" type="datetimeFigureOut">
              <a:rPr lang="en-US" smtClean="0"/>
              <a:t>8/5/19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3D843-2C99-9248-ACB7-77BE3CAF9867}" type="slidenum">
              <a:rPr lang="en-US" smtClean="0"/>
              <a:t>‹#›</a:t>
            </a:fld>
            <a:endParaRPr lang="en-US"/>
          </a:p>
        </p:txBody>
      </p:sp>
    </p:spTree>
    <p:extLst>
      <p:ext uri="{BB962C8B-B14F-4D97-AF65-F5344CB8AC3E}">
        <p14:creationId xmlns:p14="http://schemas.microsoft.com/office/powerpoint/2010/main" val="48780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89E6343F-254D-B147-AD0D-B08F8BD7CF69}" type="datetimeFigureOut">
              <a:rPr lang="en-US" smtClean="0"/>
              <a:t>8/5/19</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8443D843-2C99-9248-ACB7-77BE3CAF9867}" type="slidenum">
              <a:rPr lang="en-US" smtClean="0"/>
              <a:t>‹#›</a:t>
            </a:fld>
            <a:endParaRPr lang="en-US"/>
          </a:p>
        </p:txBody>
      </p:sp>
    </p:spTree>
    <p:extLst>
      <p:ext uri="{BB962C8B-B14F-4D97-AF65-F5344CB8AC3E}">
        <p14:creationId xmlns:p14="http://schemas.microsoft.com/office/powerpoint/2010/main" val="1455039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CBA00EE3-ECED-DC4B-8165-B191E6EA95A5}"/>
              </a:ext>
            </a:extLst>
          </p:cNvPr>
          <p:cNvSpPr txBox="1"/>
          <p:nvPr/>
        </p:nvSpPr>
        <p:spPr>
          <a:xfrm>
            <a:off x="1952730" y="996378"/>
            <a:ext cx="32592720" cy="1131063"/>
          </a:xfrm>
          <a:prstGeom prst="rect">
            <a:avLst/>
          </a:prstGeom>
          <a:noFill/>
        </p:spPr>
        <p:txBody>
          <a:bodyPr wrap="square" lIns="68564" tIns="34282" rIns="68564" bIns="34282" rtlCol="0">
            <a:spAutoFit/>
          </a:bodyPr>
          <a:lstStyle/>
          <a:p>
            <a:r>
              <a:rPr lang="en-US" sz="6900" b="1" dirty="0">
                <a:solidFill>
                  <a:schemeClr val="tx2">
                    <a:lumMod val="50000"/>
                  </a:schemeClr>
                </a:solidFill>
                <a:latin typeface="Century Gothic"/>
                <a:cs typeface="Century Gothic"/>
              </a:rPr>
              <a:t>Reconstructing and Expressing a Novel Lasso Peptide Gene Cluster</a:t>
            </a:r>
          </a:p>
        </p:txBody>
      </p:sp>
      <p:sp>
        <p:nvSpPr>
          <p:cNvPr id="48" name="TextBox 47">
            <a:extLst>
              <a:ext uri="{FF2B5EF4-FFF2-40B4-BE49-F238E27FC236}">
                <a16:creationId xmlns:a16="http://schemas.microsoft.com/office/drawing/2014/main" id="{A64BF16B-E878-3647-B343-BCF468881773}"/>
              </a:ext>
            </a:extLst>
          </p:cNvPr>
          <p:cNvSpPr txBox="1"/>
          <p:nvPr/>
        </p:nvSpPr>
        <p:spPr>
          <a:xfrm>
            <a:off x="2027467" y="2730424"/>
            <a:ext cx="32517983" cy="784814"/>
          </a:xfrm>
          <a:prstGeom prst="rect">
            <a:avLst/>
          </a:prstGeom>
          <a:noFill/>
        </p:spPr>
        <p:txBody>
          <a:bodyPr wrap="square" lIns="68564" tIns="34282" rIns="68564" bIns="34282" rtlCol="0">
            <a:spAutoFit/>
          </a:bodyPr>
          <a:lstStyle/>
          <a:p>
            <a:r>
              <a:rPr lang="en-US" sz="4650" dirty="0">
                <a:solidFill>
                  <a:srgbClr val="10253F"/>
                </a:solidFill>
                <a:latin typeface="Century Gothic"/>
                <a:cs typeface="Century Gothic"/>
              </a:rPr>
              <a:t>Angelo Kayser-Browne | Link Lab, Chemical and Biological Engineering | </a:t>
            </a:r>
            <a:r>
              <a:rPr lang="en-US" sz="4650" dirty="0" err="1">
                <a:solidFill>
                  <a:srgbClr val="10253F"/>
                </a:solidFill>
                <a:latin typeface="Century Gothic"/>
                <a:cs typeface="Century Gothic"/>
              </a:rPr>
              <a:t>angelok@princeton.edu</a:t>
            </a:r>
            <a:endParaRPr lang="en-US" sz="4650" dirty="0">
              <a:solidFill>
                <a:srgbClr val="10253F"/>
              </a:solidFill>
              <a:latin typeface="Century Gothic"/>
              <a:cs typeface="Century Gothic"/>
            </a:endParaRPr>
          </a:p>
        </p:txBody>
      </p:sp>
      <p:grpSp>
        <p:nvGrpSpPr>
          <p:cNvPr id="49" name="Group 48">
            <a:extLst>
              <a:ext uri="{FF2B5EF4-FFF2-40B4-BE49-F238E27FC236}">
                <a16:creationId xmlns:a16="http://schemas.microsoft.com/office/drawing/2014/main" id="{18724C7C-71A8-4940-A5D8-E8093D3181D0}"/>
              </a:ext>
            </a:extLst>
          </p:cNvPr>
          <p:cNvGrpSpPr/>
          <p:nvPr/>
        </p:nvGrpSpPr>
        <p:grpSpPr>
          <a:xfrm>
            <a:off x="2060050" y="12646678"/>
            <a:ext cx="7174901" cy="6296927"/>
            <a:chOff x="1131522" y="16894389"/>
            <a:chExt cx="13674724" cy="8395901"/>
          </a:xfrm>
        </p:grpSpPr>
        <p:sp>
          <p:nvSpPr>
            <p:cNvPr id="50" name="Rectangle 49">
              <a:extLst>
                <a:ext uri="{FF2B5EF4-FFF2-40B4-BE49-F238E27FC236}">
                  <a16:creationId xmlns:a16="http://schemas.microsoft.com/office/drawing/2014/main" id="{C14C8E0E-BE7C-B944-949A-4879B65EE274}"/>
                </a:ext>
              </a:extLst>
            </p:cNvPr>
            <p:cNvSpPr/>
            <p:nvPr/>
          </p:nvSpPr>
          <p:spPr>
            <a:xfrm>
              <a:off x="1283922" y="16894389"/>
              <a:ext cx="13522324" cy="1198834"/>
            </a:xfrm>
            <a:prstGeom prst="rect">
              <a:avLst/>
            </a:prstGeom>
            <a:solidFill>
              <a:srgbClr val="70A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25" dirty="0"/>
            </a:p>
          </p:txBody>
        </p:sp>
        <p:sp>
          <p:nvSpPr>
            <p:cNvPr id="51" name="Rectangle 50">
              <a:extLst>
                <a:ext uri="{FF2B5EF4-FFF2-40B4-BE49-F238E27FC236}">
                  <a16:creationId xmlns:a16="http://schemas.microsoft.com/office/drawing/2014/main" id="{8DA1B7D3-4E22-D242-9278-02F10B276E40}"/>
                </a:ext>
              </a:extLst>
            </p:cNvPr>
            <p:cNvSpPr/>
            <p:nvPr/>
          </p:nvSpPr>
          <p:spPr>
            <a:xfrm>
              <a:off x="1131522" y="18272986"/>
              <a:ext cx="13522325" cy="7017304"/>
            </a:xfrm>
            <a:prstGeom prst="rect">
              <a:avLst/>
            </a:prstGeom>
          </p:spPr>
          <p:txBody>
            <a:bodyPr wrap="square">
              <a:spAutoFit/>
            </a:bodyPr>
            <a:lstStyle/>
            <a:p>
              <a:pPr marL="342900" lvl="0" indent="-342900">
                <a:buFont typeface="Arial" panose="020B0604020202020204" pitchFamily="34" charset="0"/>
                <a:buChar char="•"/>
              </a:pPr>
              <a:r>
                <a:rPr lang="en-US" sz="2400" dirty="0">
                  <a:latin typeface="Century Gothic" panose="020B0502020202020204" pitchFamily="34" charset="0"/>
                  <a:cs typeface="Cambria"/>
                </a:rPr>
                <a:t>The lasso peptide of interest may have potential as an effective antibiotic against certain </a:t>
              </a:r>
              <a:r>
                <a:rPr lang="en-US" sz="2400" i="1" dirty="0">
                  <a:latin typeface="Century Gothic" panose="020B0502020202020204" pitchFamily="34" charset="0"/>
                  <a:cs typeface="Cambria"/>
                </a:rPr>
                <a:t>Enterobacter</a:t>
              </a:r>
              <a:r>
                <a:rPr lang="en-US" sz="2400" dirty="0">
                  <a:latin typeface="Century Gothic" panose="020B0502020202020204" pitchFamily="34" charset="0"/>
                  <a:cs typeface="Cambria"/>
                </a:rPr>
                <a:t> strains which are responsible for disease and frequently antibiotic-resistant</a:t>
              </a:r>
            </a:p>
            <a:p>
              <a:pPr marL="342900" lvl="0" indent="-342900">
                <a:buFont typeface="Arial" panose="020B0604020202020204" pitchFamily="34" charset="0"/>
                <a:buChar char="•"/>
              </a:pPr>
              <a:endParaRPr lang="en-US" sz="2400" dirty="0">
                <a:latin typeface="Century Gothic" panose="020B0502020202020204" pitchFamily="34" charset="0"/>
                <a:cs typeface="Cambria"/>
              </a:endParaRPr>
            </a:p>
            <a:p>
              <a:pPr marL="342900" lvl="0" indent="-342900">
                <a:buFont typeface="Arial" panose="020B0604020202020204" pitchFamily="34" charset="0"/>
                <a:buChar char="•"/>
              </a:pPr>
              <a:r>
                <a:rPr lang="en-US" sz="2400" dirty="0">
                  <a:latin typeface="Century Gothic" panose="020B0502020202020204" pitchFamily="34" charset="0"/>
                  <a:cs typeface="Cambria"/>
                </a:rPr>
                <a:t>However, the gene cluster had never been expressed before, meaning that direct research on the lasso peptide could not be performed up to this point</a:t>
              </a:r>
            </a:p>
            <a:p>
              <a:pPr marL="342900" lvl="0" indent="-342900">
                <a:buFont typeface="Arial" panose="020B0604020202020204" pitchFamily="34" charset="0"/>
                <a:buChar char="•"/>
              </a:pPr>
              <a:endParaRPr lang="en-US" sz="2400" dirty="0">
                <a:latin typeface="Century Gothic" panose="020B0502020202020204" pitchFamily="34" charset="0"/>
                <a:cs typeface="Cambria"/>
              </a:endParaRPr>
            </a:p>
            <a:p>
              <a:pPr marL="342900" lvl="0" indent="-342900">
                <a:buFont typeface="Arial" panose="020B0604020202020204" pitchFamily="34" charset="0"/>
                <a:buChar char="•"/>
              </a:pPr>
              <a:r>
                <a:rPr lang="en-US" sz="2400" dirty="0">
                  <a:latin typeface="Century Gothic" panose="020B0502020202020204" pitchFamily="34" charset="0"/>
                  <a:cs typeface="Cambria"/>
                </a:rPr>
                <a:t>In order to allow further investigation, we set out to express the peptide and its associated proteins in a lab setting</a:t>
              </a:r>
            </a:p>
          </p:txBody>
        </p:sp>
        <p:sp>
          <p:nvSpPr>
            <p:cNvPr id="52" name="TextBox 51">
              <a:extLst>
                <a:ext uri="{FF2B5EF4-FFF2-40B4-BE49-F238E27FC236}">
                  <a16:creationId xmlns:a16="http://schemas.microsoft.com/office/drawing/2014/main" id="{9F106BCC-973E-8340-BBDE-118B44E9CCA9}"/>
                </a:ext>
              </a:extLst>
            </p:cNvPr>
            <p:cNvSpPr txBox="1"/>
            <p:nvPr/>
          </p:nvSpPr>
          <p:spPr>
            <a:xfrm>
              <a:off x="1494377" y="16894389"/>
              <a:ext cx="11060607" cy="1077217"/>
            </a:xfrm>
            <a:prstGeom prst="rect">
              <a:avLst/>
            </a:prstGeom>
            <a:noFill/>
          </p:spPr>
          <p:txBody>
            <a:bodyPr wrap="square" rtlCol="0">
              <a:spAutoFit/>
            </a:bodyPr>
            <a:lstStyle/>
            <a:p>
              <a:r>
                <a:rPr lang="en-US" sz="4650" b="1" dirty="0">
                  <a:solidFill>
                    <a:srgbClr val="10253F"/>
                  </a:solidFill>
                  <a:latin typeface="Century Gothic"/>
                  <a:cs typeface="Century Gothic"/>
                </a:rPr>
                <a:t>Research Motive</a:t>
              </a:r>
            </a:p>
          </p:txBody>
        </p:sp>
      </p:grpSp>
      <p:grpSp>
        <p:nvGrpSpPr>
          <p:cNvPr id="53" name="Group 52">
            <a:extLst>
              <a:ext uri="{FF2B5EF4-FFF2-40B4-BE49-F238E27FC236}">
                <a16:creationId xmlns:a16="http://schemas.microsoft.com/office/drawing/2014/main" id="{A5ABE136-75D6-624F-AE4C-A0C21D30F104}"/>
              </a:ext>
            </a:extLst>
          </p:cNvPr>
          <p:cNvGrpSpPr/>
          <p:nvPr/>
        </p:nvGrpSpPr>
        <p:grpSpPr>
          <a:xfrm>
            <a:off x="2027935" y="19078427"/>
            <a:ext cx="7174901" cy="8516235"/>
            <a:chOff x="13654361" y="25829842"/>
            <a:chExt cx="11513526" cy="11354979"/>
          </a:xfrm>
        </p:grpSpPr>
        <p:sp>
          <p:nvSpPr>
            <p:cNvPr id="54" name="Rectangle 53">
              <a:extLst>
                <a:ext uri="{FF2B5EF4-FFF2-40B4-BE49-F238E27FC236}">
                  <a16:creationId xmlns:a16="http://schemas.microsoft.com/office/drawing/2014/main" id="{2F6A694F-DCA9-074A-AE2D-4AD549979F43}"/>
                </a:ext>
              </a:extLst>
            </p:cNvPr>
            <p:cNvSpPr/>
            <p:nvPr/>
          </p:nvSpPr>
          <p:spPr>
            <a:xfrm>
              <a:off x="13654361" y="25829842"/>
              <a:ext cx="11513526" cy="1198834"/>
            </a:xfrm>
            <a:prstGeom prst="rect">
              <a:avLst/>
            </a:prstGeom>
            <a:solidFill>
              <a:srgbClr val="70A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25" dirty="0"/>
            </a:p>
          </p:txBody>
        </p:sp>
        <p:sp>
          <p:nvSpPr>
            <p:cNvPr id="55" name="TextBox 54">
              <a:extLst>
                <a:ext uri="{FF2B5EF4-FFF2-40B4-BE49-F238E27FC236}">
                  <a16:creationId xmlns:a16="http://schemas.microsoft.com/office/drawing/2014/main" id="{5650FA25-BCE7-C24F-91F9-34B067EF63BF}"/>
                </a:ext>
              </a:extLst>
            </p:cNvPr>
            <p:cNvSpPr txBox="1"/>
            <p:nvPr/>
          </p:nvSpPr>
          <p:spPr>
            <a:xfrm>
              <a:off x="13963314" y="25879079"/>
              <a:ext cx="11076260" cy="1077217"/>
            </a:xfrm>
            <a:prstGeom prst="rect">
              <a:avLst/>
            </a:prstGeom>
            <a:noFill/>
          </p:spPr>
          <p:txBody>
            <a:bodyPr wrap="square" rtlCol="0">
              <a:spAutoFit/>
            </a:bodyPr>
            <a:lstStyle/>
            <a:p>
              <a:r>
                <a:rPr lang="en-US" sz="4650" b="1" dirty="0">
                  <a:solidFill>
                    <a:srgbClr val="10253F"/>
                  </a:solidFill>
                  <a:latin typeface="Century Gothic"/>
                  <a:cs typeface="Century Gothic"/>
                </a:rPr>
                <a:t>Methods and Materials</a:t>
              </a:r>
            </a:p>
          </p:txBody>
        </p:sp>
        <p:sp>
          <p:nvSpPr>
            <p:cNvPr id="56" name="Rectangle 55">
              <a:extLst>
                <a:ext uri="{FF2B5EF4-FFF2-40B4-BE49-F238E27FC236}">
                  <a16:creationId xmlns:a16="http://schemas.microsoft.com/office/drawing/2014/main" id="{30D20387-DCA3-4246-9CF9-A0B311744B9F}"/>
                </a:ext>
              </a:extLst>
            </p:cNvPr>
            <p:cNvSpPr/>
            <p:nvPr/>
          </p:nvSpPr>
          <p:spPr>
            <a:xfrm>
              <a:off x="13654361" y="27705303"/>
              <a:ext cx="11513526" cy="9479518"/>
            </a:xfrm>
            <a:prstGeom prst="rect">
              <a:avLst/>
            </a:prstGeom>
          </p:spPr>
          <p:txBody>
            <a:bodyPr wrap="square">
              <a:spAutoFit/>
            </a:bodyPr>
            <a:lstStyle/>
            <a:p>
              <a:pPr marL="457200" lvl="0" indent="-457200">
                <a:buFont typeface="Arial" panose="020B0604020202020204" pitchFamily="34" charset="0"/>
                <a:buChar char="•"/>
              </a:pPr>
              <a:r>
                <a:rPr lang="en-US" sz="2400" dirty="0">
                  <a:latin typeface="Century Gothic" panose="020B0502020202020204" pitchFamily="34" charset="0"/>
                  <a:cs typeface="Cambria"/>
                </a:rPr>
                <a:t>Custom DNA fragments were combined and replicated in order to form each gene</a:t>
              </a:r>
            </a:p>
            <a:p>
              <a:pPr marL="457200" lvl="0" indent="-457200">
                <a:buFont typeface="Arial" panose="020B0604020202020204" pitchFamily="34" charset="0"/>
                <a:buChar char="•"/>
              </a:pPr>
              <a:endParaRPr lang="en-US" sz="2400" dirty="0">
                <a:latin typeface="Century Gothic" panose="020B0502020202020204" pitchFamily="34" charset="0"/>
                <a:cs typeface="Cambria"/>
              </a:endParaRPr>
            </a:p>
            <a:p>
              <a:pPr marL="457200" lvl="0" indent="-457200">
                <a:buFont typeface="Arial" panose="020B0604020202020204" pitchFamily="34" charset="0"/>
                <a:buChar char="•"/>
              </a:pPr>
              <a:r>
                <a:rPr lang="en-US" sz="2400" dirty="0">
                  <a:latin typeface="Century Gothic" panose="020B0502020202020204" pitchFamily="34" charset="0"/>
                  <a:cs typeface="Cambria"/>
                </a:rPr>
                <a:t>Genes were inserted into a vector in stages in order to reconstruct the lasso peptide gene cluster</a:t>
              </a:r>
            </a:p>
            <a:p>
              <a:pPr marL="457200" lvl="0" indent="-457200">
                <a:buFont typeface="Arial" panose="020B0604020202020204" pitchFamily="34" charset="0"/>
                <a:buChar char="•"/>
              </a:pPr>
              <a:endParaRPr lang="en-US" sz="2400" dirty="0">
                <a:latin typeface="Century Gothic" panose="020B0502020202020204" pitchFamily="34" charset="0"/>
                <a:cs typeface="Cambria"/>
              </a:endParaRPr>
            </a:p>
            <a:p>
              <a:pPr marL="457200" lvl="0" indent="-457200">
                <a:buFont typeface="Arial" panose="020B0604020202020204" pitchFamily="34" charset="0"/>
                <a:buChar char="•"/>
              </a:pPr>
              <a:r>
                <a:rPr lang="en-US" sz="2400" i="1" dirty="0">
                  <a:latin typeface="Century Gothic" panose="020B0502020202020204" pitchFamily="34" charset="0"/>
                  <a:cs typeface="Cambria"/>
                </a:rPr>
                <a:t>E. coli</a:t>
              </a:r>
              <a:r>
                <a:rPr lang="en-US" sz="2400" dirty="0">
                  <a:latin typeface="Century Gothic" panose="020B0502020202020204" pitchFamily="34" charset="0"/>
                  <a:cs typeface="Cambria"/>
                </a:rPr>
                <a:t> XL1 cells were transformed with each plasmid in order to clone genes of interest</a:t>
              </a:r>
            </a:p>
            <a:p>
              <a:pPr marL="457200" lvl="0" indent="-457200">
                <a:buFont typeface="Arial" panose="020B0604020202020204" pitchFamily="34" charset="0"/>
                <a:buChar char="•"/>
              </a:pPr>
              <a:endParaRPr lang="en-US" sz="2400" dirty="0">
                <a:latin typeface="Century Gothic" panose="020B0502020202020204" pitchFamily="34" charset="0"/>
                <a:cs typeface="Cambria"/>
              </a:endParaRPr>
            </a:p>
            <a:p>
              <a:pPr marL="457200" lvl="0" indent="-457200">
                <a:buFont typeface="Arial" panose="020B0604020202020204" pitchFamily="34" charset="0"/>
                <a:buChar char="•"/>
              </a:pPr>
              <a:r>
                <a:rPr lang="en-US" sz="2400" i="1" dirty="0">
                  <a:latin typeface="Century Gothic" panose="020B0502020202020204" pitchFamily="34" charset="0"/>
                  <a:cs typeface="Cambria"/>
                </a:rPr>
                <a:t>E coli BL21 </a:t>
              </a:r>
              <a:r>
                <a:rPr lang="en-US" sz="2400" dirty="0">
                  <a:latin typeface="Century Gothic" panose="020B0502020202020204" pitchFamily="34" charset="0"/>
                  <a:cs typeface="Cambria"/>
                </a:rPr>
                <a:t>cells  were transformed with the finalized plasmid in order to induce gene cluster expression</a:t>
              </a:r>
            </a:p>
            <a:p>
              <a:pPr marL="457200" lvl="0" indent="-457200">
                <a:buFont typeface="Arial" panose="020B0604020202020204" pitchFamily="34" charset="0"/>
                <a:buChar char="•"/>
              </a:pPr>
              <a:endParaRPr lang="en-US" sz="2400" dirty="0">
                <a:latin typeface="Century Gothic" panose="020B0502020202020204" pitchFamily="34" charset="0"/>
                <a:cs typeface="Cambria"/>
              </a:endParaRPr>
            </a:p>
            <a:p>
              <a:pPr marL="457200" lvl="0" indent="-457200">
                <a:buFont typeface="Arial" panose="020B0604020202020204" pitchFamily="34" charset="0"/>
                <a:buChar char="•"/>
              </a:pPr>
              <a:r>
                <a:rPr lang="en-US" sz="2400" dirty="0">
                  <a:latin typeface="Century Gothic" panose="020B0502020202020204" pitchFamily="34" charset="0"/>
                  <a:cs typeface="Cambria"/>
                </a:rPr>
                <a:t>High-performance liquid chromatography and liquid chromatography mass spectrometry were used to isolate and identify the target peptide</a:t>
              </a:r>
            </a:p>
            <a:p>
              <a:pPr marL="457200" lvl="0" indent="-457200">
                <a:buFont typeface="Arial" panose="020B0604020202020204" pitchFamily="34" charset="0"/>
                <a:buChar char="•"/>
              </a:pPr>
              <a:endParaRPr lang="en-US" sz="2400" dirty="0">
                <a:latin typeface="Century Gothic" panose="020B0502020202020204" pitchFamily="34" charset="0"/>
                <a:cs typeface="Cambria"/>
              </a:endParaRPr>
            </a:p>
          </p:txBody>
        </p:sp>
      </p:grpSp>
      <p:grpSp>
        <p:nvGrpSpPr>
          <p:cNvPr id="57" name="Group 56">
            <a:extLst>
              <a:ext uri="{FF2B5EF4-FFF2-40B4-BE49-F238E27FC236}">
                <a16:creationId xmlns:a16="http://schemas.microsoft.com/office/drawing/2014/main" id="{1F1D579E-A513-4249-A8D7-230A567242D1}"/>
              </a:ext>
            </a:extLst>
          </p:cNvPr>
          <p:cNvGrpSpPr/>
          <p:nvPr/>
        </p:nvGrpSpPr>
        <p:grpSpPr>
          <a:xfrm>
            <a:off x="2100030" y="3600516"/>
            <a:ext cx="7174901" cy="9743979"/>
            <a:chOff x="1131522" y="6794844"/>
            <a:chExt cx="13522324" cy="12991976"/>
          </a:xfrm>
        </p:grpSpPr>
        <p:sp>
          <p:nvSpPr>
            <p:cNvPr id="58" name="Rectangle 57">
              <a:extLst>
                <a:ext uri="{FF2B5EF4-FFF2-40B4-BE49-F238E27FC236}">
                  <a16:creationId xmlns:a16="http://schemas.microsoft.com/office/drawing/2014/main" id="{897452A4-9358-7845-BE7C-CA073BEB3FB7}"/>
                </a:ext>
              </a:extLst>
            </p:cNvPr>
            <p:cNvSpPr/>
            <p:nvPr/>
          </p:nvSpPr>
          <p:spPr>
            <a:xfrm>
              <a:off x="1131522" y="8501677"/>
              <a:ext cx="13522324" cy="11285143"/>
            </a:xfrm>
            <a:prstGeom prst="rect">
              <a:avLst/>
            </a:prstGeom>
          </p:spPr>
          <p:txBody>
            <a:bodyPr wrap="square">
              <a:spAutoFit/>
            </a:bodyPr>
            <a:lstStyle/>
            <a:p>
              <a:pPr marL="457200" indent="-457200">
                <a:buFont typeface="Arial" panose="020B0604020202020204" pitchFamily="34" charset="0"/>
                <a:buChar char="•"/>
              </a:pPr>
              <a:r>
                <a:rPr lang="en-US" sz="2400" dirty="0">
                  <a:latin typeface="Century Gothic"/>
                  <a:cs typeface="Century Gothic"/>
                </a:rPr>
                <a:t>Lasso peptides are a type of </a:t>
              </a:r>
              <a:r>
                <a:rPr lang="en-US" sz="2400" dirty="0" err="1">
                  <a:latin typeface="Century Gothic"/>
                  <a:cs typeface="Century Gothic"/>
                </a:rPr>
                <a:t>RiPP</a:t>
              </a:r>
              <a:r>
                <a:rPr lang="en-US" sz="2400" dirty="0">
                  <a:latin typeface="Century Gothic"/>
                  <a:cs typeface="Century Gothic"/>
                </a:rPr>
                <a:t> (</a:t>
              </a:r>
              <a:r>
                <a:rPr lang="en-US" sz="2400" dirty="0" err="1">
                  <a:latin typeface="Century Gothic"/>
                  <a:cs typeface="Century Gothic"/>
                </a:rPr>
                <a:t>ribosomally</a:t>
              </a:r>
              <a:r>
                <a:rPr lang="en-US" sz="2400" dirty="0">
                  <a:latin typeface="Century Gothic"/>
                  <a:cs typeface="Century Gothic"/>
                </a:rPr>
                <a:t> synthesized and post-translationally modified peptide) produced by various bacterial strains</a:t>
              </a:r>
            </a:p>
            <a:p>
              <a:pPr marL="457200" indent="-457200">
                <a:buFont typeface="Arial" panose="020B0604020202020204" pitchFamily="34" charset="0"/>
                <a:buChar char="•"/>
              </a:pPr>
              <a:endParaRPr lang="en-US" sz="2400" dirty="0">
                <a:latin typeface="Century Gothic"/>
                <a:cs typeface="Century Gothic"/>
              </a:endParaRPr>
            </a:p>
            <a:p>
              <a:pPr marL="457200" indent="-457200">
                <a:buFont typeface="Arial" panose="020B0604020202020204" pitchFamily="34" charset="0"/>
                <a:buChar char="•"/>
              </a:pPr>
              <a:r>
                <a:rPr lang="en-US" sz="2400" dirty="0">
                  <a:latin typeface="Century Gothic"/>
                  <a:cs typeface="Century Gothic"/>
                </a:rPr>
                <a:t>Lasso peptides are found in biosynthetic gene clusters which contain a precursor peptide along with several related proteins that modify the peptide and give it its unique “lariat knot” structure</a:t>
              </a:r>
            </a:p>
            <a:p>
              <a:pPr marL="457200" indent="-457200">
                <a:buFont typeface="Arial" panose="020B0604020202020204" pitchFamily="34" charset="0"/>
                <a:buChar char="•"/>
              </a:pPr>
              <a:endParaRPr lang="en-US" sz="2400" dirty="0">
                <a:latin typeface="Century Gothic"/>
                <a:cs typeface="Century Gothic"/>
              </a:endParaRPr>
            </a:p>
            <a:p>
              <a:pPr marL="457200" indent="-457200">
                <a:buFont typeface="Arial" panose="020B0604020202020204" pitchFamily="34" charset="0"/>
                <a:buChar char="•"/>
              </a:pPr>
              <a:r>
                <a:rPr lang="en-US" sz="2400" dirty="0">
                  <a:latin typeface="Century Gothic"/>
                  <a:cs typeface="Century Gothic"/>
                </a:rPr>
                <a:t>Many previously investigated lasso peptides have shown antimicrobial effects through inhibition of RNA polymerase, an essential enzyme for cell survival</a:t>
              </a:r>
              <a:r>
                <a:rPr lang="en-US" sz="2400" baseline="30000" dirty="0">
                  <a:latin typeface="Century Gothic"/>
                  <a:cs typeface="Century Gothic"/>
                </a:rPr>
                <a:t>1, 2</a:t>
              </a:r>
            </a:p>
            <a:p>
              <a:pPr marL="457200" indent="-457200">
                <a:buFont typeface="Arial" panose="020B0604020202020204" pitchFamily="34" charset="0"/>
                <a:buChar char="•"/>
              </a:pPr>
              <a:endParaRPr lang="en-US" sz="2400" baseline="30000" dirty="0">
                <a:latin typeface="Century Gothic"/>
                <a:cs typeface="Century Gothic"/>
              </a:endParaRPr>
            </a:p>
            <a:p>
              <a:pPr marL="457200" indent="-457200">
                <a:buFont typeface="Arial" panose="020B0604020202020204" pitchFamily="34" charset="0"/>
                <a:buChar char="•"/>
              </a:pPr>
              <a:r>
                <a:rPr lang="en-US" sz="2400" dirty="0">
                  <a:latin typeface="Century Gothic"/>
                  <a:cs typeface="Century Gothic"/>
                </a:rPr>
                <a:t>This project focused on one particular lasso peptide gene cluster found in a strain of gut bacteria. The lasso peptide of interest has notable similarities with antimicrobial lasso peptides and may have the same function.</a:t>
              </a:r>
            </a:p>
            <a:p>
              <a:pPr marL="457200" indent="-457200">
                <a:buFont typeface="Arial" panose="020B0604020202020204" pitchFamily="34" charset="0"/>
                <a:buChar char="•"/>
              </a:pPr>
              <a:endParaRPr lang="en-US" sz="2400" dirty="0">
                <a:latin typeface="Century Gothic"/>
                <a:cs typeface="Century Gothic"/>
              </a:endParaRPr>
            </a:p>
            <a:p>
              <a:pPr marL="457200" indent="-457200">
                <a:buFont typeface="Arial" panose="020B0604020202020204" pitchFamily="34" charset="0"/>
                <a:buChar char="•"/>
              </a:pPr>
              <a:endParaRPr lang="en-US" sz="2400" dirty="0">
                <a:latin typeface="Century Gothic"/>
                <a:cs typeface="Century Gothic"/>
              </a:endParaRPr>
            </a:p>
          </p:txBody>
        </p:sp>
        <p:sp>
          <p:nvSpPr>
            <p:cNvPr id="59" name="Rectangle 58">
              <a:extLst>
                <a:ext uri="{FF2B5EF4-FFF2-40B4-BE49-F238E27FC236}">
                  <a16:creationId xmlns:a16="http://schemas.microsoft.com/office/drawing/2014/main" id="{A9E61C2A-AB98-6D48-8C85-C875D7DEA8CE}"/>
                </a:ext>
              </a:extLst>
            </p:cNvPr>
            <p:cNvSpPr/>
            <p:nvPr/>
          </p:nvSpPr>
          <p:spPr>
            <a:xfrm>
              <a:off x="1131522" y="6794844"/>
              <a:ext cx="13522324" cy="1198834"/>
            </a:xfrm>
            <a:prstGeom prst="rect">
              <a:avLst/>
            </a:prstGeom>
            <a:solidFill>
              <a:srgbClr val="70A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25" dirty="0"/>
            </a:p>
          </p:txBody>
        </p:sp>
        <p:sp>
          <p:nvSpPr>
            <p:cNvPr id="60" name="TextBox 59">
              <a:extLst>
                <a:ext uri="{FF2B5EF4-FFF2-40B4-BE49-F238E27FC236}">
                  <a16:creationId xmlns:a16="http://schemas.microsoft.com/office/drawing/2014/main" id="{F9DA4C33-13D7-ED4B-BA72-F2D2EECFEA19}"/>
                </a:ext>
              </a:extLst>
            </p:cNvPr>
            <p:cNvSpPr txBox="1"/>
            <p:nvPr/>
          </p:nvSpPr>
          <p:spPr>
            <a:xfrm>
              <a:off x="1494378" y="6892999"/>
              <a:ext cx="11896822" cy="1077217"/>
            </a:xfrm>
            <a:prstGeom prst="rect">
              <a:avLst/>
            </a:prstGeom>
            <a:noFill/>
          </p:spPr>
          <p:txBody>
            <a:bodyPr wrap="square" rtlCol="0">
              <a:spAutoFit/>
            </a:bodyPr>
            <a:lstStyle/>
            <a:p>
              <a:r>
                <a:rPr lang="en-US" sz="4650" b="1" dirty="0">
                  <a:solidFill>
                    <a:srgbClr val="10253F"/>
                  </a:solidFill>
                  <a:latin typeface="Century Gothic"/>
                  <a:cs typeface="Century Gothic"/>
                </a:rPr>
                <a:t>Background</a:t>
              </a:r>
            </a:p>
          </p:txBody>
        </p:sp>
      </p:grpSp>
      <p:grpSp>
        <p:nvGrpSpPr>
          <p:cNvPr id="61" name="Group 60">
            <a:extLst>
              <a:ext uri="{FF2B5EF4-FFF2-40B4-BE49-F238E27FC236}">
                <a16:creationId xmlns:a16="http://schemas.microsoft.com/office/drawing/2014/main" id="{8EC1EDBB-60E1-0449-B599-1B5D4D996660}"/>
              </a:ext>
            </a:extLst>
          </p:cNvPr>
          <p:cNvGrpSpPr/>
          <p:nvPr/>
        </p:nvGrpSpPr>
        <p:grpSpPr>
          <a:xfrm>
            <a:off x="10172277" y="20943861"/>
            <a:ext cx="16244455" cy="5126098"/>
            <a:chOff x="31014275" y="6693244"/>
            <a:chExt cx="13606991" cy="7186686"/>
          </a:xfrm>
        </p:grpSpPr>
        <p:sp>
          <p:nvSpPr>
            <p:cNvPr id="62" name="Rectangle 61">
              <a:extLst>
                <a:ext uri="{FF2B5EF4-FFF2-40B4-BE49-F238E27FC236}">
                  <a16:creationId xmlns:a16="http://schemas.microsoft.com/office/drawing/2014/main" id="{F7DE1130-00E0-F74B-B0EF-889A7015BAF2}"/>
                </a:ext>
              </a:extLst>
            </p:cNvPr>
            <p:cNvSpPr/>
            <p:nvPr/>
          </p:nvSpPr>
          <p:spPr>
            <a:xfrm>
              <a:off x="31014275" y="6693244"/>
              <a:ext cx="13522324" cy="1198834"/>
            </a:xfrm>
            <a:prstGeom prst="rect">
              <a:avLst/>
            </a:prstGeom>
            <a:solidFill>
              <a:srgbClr val="70A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25" dirty="0"/>
            </a:p>
          </p:txBody>
        </p:sp>
        <p:sp>
          <p:nvSpPr>
            <p:cNvPr id="63" name="TextBox 62">
              <a:extLst>
                <a:ext uri="{FF2B5EF4-FFF2-40B4-BE49-F238E27FC236}">
                  <a16:creationId xmlns:a16="http://schemas.microsoft.com/office/drawing/2014/main" id="{2F3085E3-6D3B-314C-A49B-29FDE6B8E674}"/>
                </a:ext>
              </a:extLst>
            </p:cNvPr>
            <p:cNvSpPr txBox="1"/>
            <p:nvPr/>
          </p:nvSpPr>
          <p:spPr>
            <a:xfrm>
              <a:off x="31461798" y="6747857"/>
              <a:ext cx="11476050" cy="1132677"/>
            </a:xfrm>
            <a:prstGeom prst="rect">
              <a:avLst/>
            </a:prstGeom>
            <a:noFill/>
          </p:spPr>
          <p:txBody>
            <a:bodyPr wrap="square" rtlCol="0">
              <a:spAutoFit/>
            </a:bodyPr>
            <a:lstStyle/>
            <a:p>
              <a:r>
                <a:rPr lang="en-US" sz="4650" b="1" dirty="0">
                  <a:solidFill>
                    <a:srgbClr val="10253F"/>
                  </a:solidFill>
                  <a:latin typeface="Century Gothic"/>
                  <a:cs typeface="Century Gothic"/>
                </a:rPr>
                <a:t>Results</a:t>
              </a:r>
            </a:p>
          </p:txBody>
        </p:sp>
        <p:sp>
          <p:nvSpPr>
            <p:cNvPr id="64" name="Rectangle 63">
              <a:extLst>
                <a:ext uri="{FF2B5EF4-FFF2-40B4-BE49-F238E27FC236}">
                  <a16:creationId xmlns:a16="http://schemas.microsoft.com/office/drawing/2014/main" id="{625A2E09-9C40-844D-AA04-0B382B0C69FE}"/>
                </a:ext>
              </a:extLst>
            </p:cNvPr>
            <p:cNvSpPr/>
            <p:nvPr/>
          </p:nvSpPr>
          <p:spPr>
            <a:xfrm>
              <a:off x="31098940" y="8572522"/>
              <a:ext cx="13522326" cy="5307408"/>
            </a:xfrm>
            <a:prstGeom prst="rect">
              <a:avLst/>
            </a:prstGeom>
          </p:spPr>
          <p:txBody>
            <a:bodyPr wrap="square">
              <a:spAutoFit/>
            </a:bodyPr>
            <a:lstStyle/>
            <a:p>
              <a:pPr marL="285750" indent="-285750">
                <a:buFont typeface="Arial" panose="020B0604020202020204" pitchFamily="34" charset="0"/>
                <a:buChar char="•"/>
              </a:pPr>
              <a:r>
                <a:rPr lang="en-US" sz="2400" dirty="0">
                  <a:latin typeface="Century Gothic" panose="020B0502020202020204" pitchFamily="34" charset="0"/>
                </a:rPr>
                <a:t>The Enterobacter gene cluster and its constituent genes were identified and amino acid sequences were determined. Precursor peptide sequence can be seen below:</a:t>
              </a:r>
            </a:p>
            <a:p>
              <a:pPr marL="285750" indent="-285750">
                <a:buFont typeface="Arial" panose="020B0604020202020204" pitchFamily="34" charset="0"/>
                <a:buChar char="•"/>
              </a:pPr>
              <a:endParaRPr lang="en-US" sz="2400" dirty="0">
                <a:latin typeface="Century Gothic" panose="020B0502020202020204" pitchFamily="34" charset="0"/>
              </a:endParaRPr>
            </a:p>
            <a:p>
              <a:pPr algn="ctr"/>
              <a:r>
                <a:rPr lang="en-US" sz="2400" dirty="0">
                  <a:latin typeface="Century Gothic" panose="020B0502020202020204" pitchFamily="34" charset="0"/>
                </a:rPr>
                <a:t>MDVKNKHALTQRNEKALNAVSITRIPVKASKITR | </a:t>
              </a:r>
              <a:r>
                <a:rPr lang="en-US" sz="2400" b="1" dirty="0">
                  <a:latin typeface="Century Gothic" panose="020B0502020202020204" pitchFamily="34" charset="0"/>
                </a:rPr>
                <a:t>GHSVDRIPE | </a:t>
              </a:r>
              <a:r>
                <a:rPr lang="en-US" sz="2400" b="1" u="sng" dirty="0">
                  <a:latin typeface="Century Gothic" panose="020B0502020202020204" pitchFamily="34" charset="0"/>
                </a:rPr>
                <a:t>YF</a:t>
              </a:r>
              <a:r>
                <a:rPr lang="en-US" sz="2400" b="1" dirty="0">
                  <a:latin typeface="Century Gothic" panose="020B0502020202020204" pitchFamily="34" charset="0"/>
                </a:rPr>
                <a:t>GPPLPGPVLF</a:t>
              </a:r>
              <a:r>
                <a:rPr lang="en-US" sz="2400" b="1" u="sng" dirty="0">
                  <a:latin typeface="Century Gothic" panose="020B0502020202020204" pitchFamily="34" charset="0"/>
                </a:rPr>
                <a:t>Y</a:t>
              </a:r>
              <a:r>
                <a:rPr lang="en-US" sz="2400" b="1" dirty="0">
                  <a:latin typeface="Century Gothic" panose="020B0502020202020204" pitchFamily="34" charset="0"/>
                </a:rPr>
                <a:t>S </a:t>
              </a:r>
            </a:p>
            <a:p>
              <a:r>
                <a:rPr lang="en-US" sz="2400" dirty="0">
                  <a:solidFill>
                    <a:srgbClr val="FF0000"/>
                  </a:solidFill>
                  <a:latin typeface="Century Gothic" panose="020B0502020202020204" pitchFamily="34" charset="0"/>
                </a:rPr>
                <a:t>                                           Leader Sequence.                            Ring Residues    Loop + Tail Residues</a:t>
              </a:r>
            </a:p>
            <a:p>
              <a:endParaRPr lang="en-US" sz="2400" dirty="0">
                <a:solidFill>
                  <a:srgbClr val="FF0000"/>
                </a:solidFill>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A finalized plasmid, pAK2, containing genes A through D was produced. This plasmid essentially acts as a reconstruction of the </a:t>
              </a:r>
              <a:r>
                <a:rPr lang="en-US" sz="2400" i="1" dirty="0">
                  <a:latin typeface="Century Gothic" panose="020B0502020202020204" pitchFamily="34" charset="0"/>
                </a:rPr>
                <a:t>Enterobacter</a:t>
              </a:r>
              <a:r>
                <a:rPr lang="en-US" sz="2400" dirty="0">
                  <a:latin typeface="Century Gothic" panose="020B0502020202020204" pitchFamily="34" charset="0"/>
                </a:rPr>
                <a:t> lasso peptide gene cluster and can be used to transform </a:t>
              </a:r>
              <a:r>
                <a:rPr lang="en-US" sz="2400" i="1" dirty="0">
                  <a:latin typeface="Century Gothic" panose="020B0502020202020204" pitchFamily="34" charset="0"/>
                </a:rPr>
                <a:t>E. coli</a:t>
              </a:r>
              <a:r>
                <a:rPr lang="en-US" sz="2400" dirty="0">
                  <a:latin typeface="Century Gothic" panose="020B0502020202020204" pitchFamily="34" charset="0"/>
                </a:rPr>
                <a:t> and express the peptide and associated proteins in lab conditions.</a:t>
              </a:r>
            </a:p>
            <a:p>
              <a:endParaRPr lang="en-US" sz="2400" dirty="0">
                <a:solidFill>
                  <a:srgbClr val="FF0000"/>
                </a:solidFill>
                <a:latin typeface="Century Gothic" panose="020B0502020202020204" pitchFamily="34" charset="0"/>
              </a:endParaRPr>
            </a:p>
          </p:txBody>
        </p:sp>
      </p:grpSp>
      <p:grpSp>
        <p:nvGrpSpPr>
          <p:cNvPr id="65" name="Group 64">
            <a:extLst>
              <a:ext uri="{FF2B5EF4-FFF2-40B4-BE49-F238E27FC236}">
                <a16:creationId xmlns:a16="http://schemas.microsoft.com/office/drawing/2014/main" id="{8D51355D-F86F-444E-8737-DFC1FFE44ABC}"/>
              </a:ext>
            </a:extLst>
          </p:cNvPr>
          <p:cNvGrpSpPr/>
          <p:nvPr/>
        </p:nvGrpSpPr>
        <p:grpSpPr>
          <a:xfrm>
            <a:off x="27370549" y="4318722"/>
            <a:ext cx="7174901" cy="10149278"/>
            <a:chOff x="31014275" y="15107623"/>
            <a:chExt cx="13522324" cy="13532378"/>
          </a:xfrm>
        </p:grpSpPr>
        <p:sp>
          <p:nvSpPr>
            <p:cNvPr id="66" name="Rectangle 65">
              <a:extLst>
                <a:ext uri="{FF2B5EF4-FFF2-40B4-BE49-F238E27FC236}">
                  <a16:creationId xmlns:a16="http://schemas.microsoft.com/office/drawing/2014/main" id="{3E2C377D-88A0-AA47-A9A8-67E24DF26557}"/>
                </a:ext>
              </a:extLst>
            </p:cNvPr>
            <p:cNvSpPr/>
            <p:nvPr/>
          </p:nvSpPr>
          <p:spPr>
            <a:xfrm>
              <a:off x="31014275" y="15107623"/>
              <a:ext cx="13522324" cy="1198834"/>
            </a:xfrm>
            <a:prstGeom prst="rect">
              <a:avLst/>
            </a:prstGeom>
            <a:solidFill>
              <a:srgbClr val="70A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25" dirty="0"/>
            </a:p>
          </p:txBody>
        </p:sp>
        <p:sp>
          <p:nvSpPr>
            <p:cNvPr id="67" name="TextBox 66">
              <a:extLst>
                <a:ext uri="{FF2B5EF4-FFF2-40B4-BE49-F238E27FC236}">
                  <a16:creationId xmlns:a16="http://schemas.microsoft.com/office/drawing/2014/main" id="{52A4D3CF-8A2F-FC40-BD61-AD9D05324B7A}"/>
                </a:ext>
              </a:extLst>
            </p:cNvPr>
            <p:cNvSpPr txBox="1"/>
            <p:nvPr/>
          </p:nvSpPr>
          <p:spPr>
            <a:xfrm>
              <a:off x="31461798" y="15175234"/>
              <a:ext cx="12321323" cy="1077217"/>
            </a:xfrm>
            <a:prstGeom prst="rect">
              <a:avLst/>
            </a:prstGeom>
            <a:noFill/>
          </p:spPr>
          <p:txBody>
            <a:bodyPr wrap="square" rtlCol="0">
              <a:spAutoFit/>
            </a:bodyPr>
            <a:lstStyle/>
            <a:p>
              <a:r>
                <a:rPr lang="en-US" sz="4650" b="1" dirty="0">
                  <a:solidFill>
                    <a:srgbClr val="10253F"/>
                  </a:solidFill>
                  <a:latin typeface="Century Gothic"/>
                  <a:cs typeface="Century Gothic"/>
                </a:rPr>
                <a:t>Conclusion</a:t>
              </a:r>
            </a:p>
          </p:txBody>
        </p:sp>
        <p:sp>
          <p:nvSpPr>
            <p:cNvPr id="68" name="Rectangle 67">
              <a:extLst>
                <a:ext uri="{FF2B5EF4-FFF2-40B4-BE49-F238E27FC236}">
                  <a16:creationId xmlns:a16="http://schemas.microsoft.com/office/drawing/2014/main" id="{00A2CBA8-788E-5B4C-B0E7-E2030A9FD1FB}"/>
                </a:ext>
              </a:extLst>
            </p:cNvPr>
            <p:cNvSpPr/>
            <p:nvPr/>
          </p:nvSpPr>
          <p:spPr>
            <a:xfrm>
              <a:off x="31014275" y="16698264"/>
              <a:ext cx="13522324" cy="11941737"/>
            </a:xfrm>
            <a:prstGeom prst="rect">
              <a:avLst/>
            </a:prstGeom>
          </p:spPr>
          <p:txBody>
            <a:bodyPr wrap="square">
              <a:spAutoFit/>
            </a:bodyPr>
            <a:lstStyle/>
            <a:p>
              <a:pPr marL="285750" indent="-285750">
                <a:buFont typeface="Arial" panose="020B0604020202020204" pitchFamily="34" charset="0"/>
                <a:buChar char="•"/>
              </a:pPr>
              <a:r>
                <a:rPr lang="en-US" sz="2400" dirty="0">
                  <a:latin typeface="Century Gothic" panose="020B0502020202020204" pitchFamily="34" charset="0"/>
                </a:rPr>
                <a:t>Although time was limited and the peptide and associated proteins could not be studied in depth, the project has provided a way for them to be reliably expressed in large quantities, providing the opportunity for future research on structure and function to be performed.</a:t>
              </a:r>
            </a:p>
            <a:p>
              <a:endParaRPr lang="en-US" sz="2400" dirty="0">
                <a:latin typeface="Century Gothic" panose="020B0502020202020204" pitchFamily="34" charset="0"/>
              </a:endParaRPr>
            </a:p>
            <a:p>
              <a:pPr marL="285750" indent="-285750">
                <a:buFont typeface="Arial" panose="020B0604020202020204" pitchFamily="34" charset="0"/>
                <a:buChar char="•"/>
              </a:pPr>
              <a:r>
                <a:rPr lang="en-US" sz="2400" dirty="0">
                  <a:latin typeface="Century Gothic" panose="020B0502020202020204" pitchFamily="34" charset="0"/>
                </a:rPr>
                <a:t>Techniques such as nuclear magnetic resonance can be used to elucidate the structure of the novel peptide and compare it to other members of the lasso peptide family</a:t>
              </a:r>
            </a:p>
            <a:p>
              <a:endParaRPr lang="en-US" sz="2400" dirty="0">
                <a:latin typeface="Century Gothic" panose="020B0502020202020204" pitchFamily="34" charset="0"/>
              </a:endParaRPr>
            </a:p>
            <a:p>
              <a:pPr marL="285750" indent="-285750">
                <a:buFont typeface="Arial" panose="020B0604020202020204" pitchFamily="34" charset="0"/>
                <a:buChar char="•"/>
              </a:pPr>
              <a:r>
                <a:rPr lang="en-US" sz="2400" dirty="0">
                  <a:latin typeface="Century Gothic" panose="020B0502020202020204" pitchFamily="34" charset="0"/>
                </a:rPr>
                <a:t>Antimicrobial activity can be gauged in order to determine medical relevance and better understand lasso peptide-RNA polymerase interactions</a:t>
              </a:r>
            </a:p>
            <a:p>
              <a:endParaRPr lang="en-US" sz="2400" dirty="0">
                <a:latin typeface="Century Gothic" panose="020B0502020202020204" pitchFamily="34" charset="0"/>
              </a:endParaRPr>
            </a:p>
            <a:p>
              <a:pPr marL="285750" indent="-285750">
                <a:buFont typeface="Arial" panose="020B0604020202020204" pitchFamily="34" charset="0"/>
                <a:buChar char="•"/>
              </a:pPr>
              <a:r>
                <a:rPr lang="en-US" sz="2400" dirty="0">
                  <a:latin typeface="Century Gothic" panose="020B0502020202020204" pitchFamily="34" charset="0"/>
                </a:rPr>
                <a:t>Based on effectiveness as an antibiotic, this peptide and closely related lasso peptides may provide a solution to various infectious diseases in an era of growing antibiotic resistance and “superbugs”</a:t>
              </a:r>
            </a:p>
          </p:txBody>
        </p:sp>
      </p:grpSp>
      <p:grpSp>
        <p:nvGrpSpPr>
          <p:cNvPr id="69" name="Group 68">
            <a:extLst>
              <a:ext uri="{FF2B5EF4-FFF2-40B4-BE49-F238E27FC236}">
                <a16:creationId xmlns:a16="http://schemas.microsoft.com/office/drawing/2014/main" id="{590EB001-BE3C-514E-83E0-348B3D0A814F}"/>
              </a:ext>
            </a:extLst>
          </p:cNvPr>
          <p:cNvGrpSpPr/>
          <p:nvPr/>
        </p:nvGrpSpPr>
        <p:grpSpPr>
          <a:xfrm>
            <a:off x="27332330" y="14869763"/>
            <a:ext cx="7088999" cy="3004199"/>
            <a:chOff x="31014275" y="25829842"/>
            <a:chExt cx="13522324" cy="4279356"/>
          </a:xfrm>
        </p:grpSpPr>
        <p:sp>
          <p:nvSpPr>
            <p:cNvPr id="70" name="Rectangle 69">
              <a:extLst>
                <a:ext uri="{FF2B5EF4-FFF2-40B4-BE49-F238E27FC236}">
                  <a16:creationId xmlns:a16="http://schemas.microsoft.com/office/drawing/2014/main" id="{7220B159-576D-DC4C-9F41-3B3C743DF41F}"/>
                </a:ext>
              </a:extLst>
            </p:cNvPr>
            <p:cNvSpPr/>
            <p:nvPr/>
          </p:nvSpPr>
          <p:spPr>
            <a:xfrm>
              <a:off x="31014275" y="25829842"/>
              <a:ext cx="13522324" cy="1198834"/>
            </a:xfrm>
            <a:prstGeom prst="rect">
              <a:avLst/>
            </a:prstGeom>
            <a:solidFill>
              <a:srgbClr val="70A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25" dirty="0"/>
            </a:p>
          </p:txBody>
        </p:sp>
        <p:sp>
          <p:nvSpPr>
            <p:cNvPr id="71" name="TextBox 70">
              <a:extLst>
                <a:ext uri="{FF2B5EF4-FFF2-40B4-BE49-F238E27FC236}">
                  <a16:creationId xmlns:a16="http://schemas.microsoft.com/office/drawing/2014/main" id="{7A7A9F86-4730-8F49-8DD0-819E81DEB05D}"/>
                </a:ext>
              </a:extLst>
            </p:cNvPr>
            <p:cNvSpPr txBox="1"/>
            <p:nvPr/>
          </p:nvSpPr>
          <p:spPr>
            <a:xfrm>
              <a:off x="31461796" y="25880642"/>
              <a:ext cx="11805488" cy="1077217"/>
            </a:xfrm>
            <a:prstGeom prst="rect">
              <a:avLst/>
            </a:prstGeom>
            <a:noFill/>
          </p:spPr>
          <p:txBody>
            <a:bodyPr wrap="square" rtlCol="0">
              <a:spAutoFit/>
            </a:bodyPr>
            <a:lstStyle/>
            <a:p>
              <a:r>
                <a:rPr lang="en-US" sz="4650" b="1" dirty="0">
                  <a:solidFill>
                    <a:srgbClr val="10253F"/>
                  </a:solidFill>
                  <a:latin typeface="Century Gothic"/>
                  <a:cs typeface="Century Gothic"/>
                </a:rPr>
                <a:t>Acknowledgments</a:t>
              </a:r>
            </a:p>
          </p:txBody>
        </p:sp>
        <p:sp>
          <p:nvSpPr>
            <p:cNvPr id="72" name="Rectangle 71">
              <a:extLst>
                <a:ext uri="{FF2B5EF4-FFF2-40B4-BE49-F238E27FC236}">
                  <a16:creationId xmlns:a16="http://schemas.microsoft.com/office/drawing/2014/main" id="{52247DB1-285D-8C49-AA40-0A72E96AC74E}"/>
                </a:ext>
              </a:extLst>
            </p:cNvPr>
            <p:cNvSpPr/>
            <p:nvPr/>
          </p:nvSpPr>
          <p:spPr>
            <a:xfrm>
              <a:off x="31055721" y="27347185"/>
              <a:ext cx="13381002" cy="2762013"/>
            </a:xfrm>
            <a:prstGeom prst="rect">
              <a:avLst/>
            </a:prstGeom>
          </p:spPr>
          <p:txBody>
            <a:bodyPr wrap="square">
              <a:spAutoFit/>
            </a:bodyPr>
            <a:lstStyle/>
            <a:p>
              <a:r>
                <a:rPr lang="en-US" sz="2400" dirty="0">
                  <a:latin typeface="Century Gothic"/>
                  <a:cs typeface="Century Gothic"/>
                </a:rPr>
                <a:t>I would like to thank my mentor, Larry So, my PI, Professor Jamie Link, and the members of the Link Lab as a whole for their support of my research project and my personal development as a researcher .</a:t>
              </a:r>
            </a:p>
          </p:txBody>
        </p:sp>
      </p:grpSp>
      <p:grpSp>
        <p:nvGrpSpPr>
          <p:cNvPr id="73" name="Group 72">
            <a:extLst>
              <a:ext uri="{FF2B5EF4-FFF2-40B4-BE49-F238E27FC236}">
                <a16:creationId xmlns:a16="http://schemas.microsoft.com/office/drawing/2014/main" id="{CF07F005-AC39-4D46-A49F-A6E359CEEF41}"/>
              </a:ext>
            </a:extLst>
          </p:cNvPr>
          <p:cNvGrpSpPr/>
          <p:nvPr/>
        </p:nvGrpSpPr>
        <p:grpSpPr>
          <a:xfrm>
            <a:off x="27191005" y="18014501"/>
            <a:ext cx="6940827" cy="9530939"/>
            <a:chOff x="31014276" y="30811552"/>
            <a:chExt cx="13522324" cy="12707902"/>
          </a:xfrm>
        </p:grpSpPr>
        <p:sp>
          <p:nvSpPr>
            <p:cNvPr id="74" name="Rectangle 73">
              <a:extLst>
                <a:ext uri="{FF2B5EF4-FFF2-40B4-BE49-F238E27FC236}">
                  <a16:creationId xmlns:a16="http://schemas.microsoft.com/office/drawing/2014/main" id="{44F6C154-D15C-5C42-BFEF-DB9343F76C60}"/>
                </a:ext>
              </a:extLst>
            </p:cNvPr>
            <p:cNvSpPr/>
            <p:nvPr/>
          </p:nvSpPr>
          <p:spPr>
            <a:xfrm>
              <a:off x="31014276" y="30811552"/>
              <a:ext cx="13522324" cy="1198834"/>
            </a:xfrm>
            <a:prstGeom prst="rect">
              <a:avLst/>
            </a:prstGeom>
            <a:solidFill>
              <a:srgbClr val="70A0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25" dirty="0"/>
            </a:p>
          </p:txBody>
        </p:sp>
        <p:sp>
          <p:nvSpPr>
            <p:cNvPr id="75" name="TextBox 74">
              <a:extLst>
                <a:ext uri="{FF2B5EF4-FFF2-40B4-BE49-F238E27FC236}">
                  <a16:creationId xmlns:a16="http://schemas.microsoft.com/office/drawing/2014/main" id="{4169AE1B-AC9E-B943-9D38-85BE7A1EFBF3}"/>
                </a:ext>
              </a:extLst>
            </p:cNvPr>
            <p:cNvSpPr txBox="1"/>
            <p:nvPr/>
          </p:nvSpPr>
          <p:spPr>
            <a:xfrm>
              <a:off x="31461802" y="30842325"/>
              <a:ext cx="11805488" cy="1077216"/>
            </a:xfrm>
            <a:prstGeom prst="rect">
              <a:avLst/>
            </a:prstGeom>
            <a:noFill/>
          </p:spPr>
          <p:txBody>
            <a:bodyPr wrap="square" rtlCol="0">
              <a:spAutoFit/>
            </a:bodyPr>
            <a:lstStyle/>
            <a:p>
              <a:r>
                <a:rPr lang="en-US" sz="4650" b="1" dirty="0">
                  <a:solidFill>
                    <a:srgbClr val="10253F"/>
                  </a:solidFill>
                  <a:latin typeface="Century Gothic"/>
                  <a:cs typeface="Century Gothic"/>
                </a:rPr>
                <a:t>References</a:t>
              </a:r>
            </a:p>
          </p:txBody>
        </p:sp>
        <p:sp>
          <p:nvSpPr>
            <p:cNvPr id="76" name="Rectangle 75">
              <a:extLst>
                <a:ext uri="{FF2B5EF4-FFF2-40B4-BE49-F238E27FC236}">
                  <a16:creationId xmlns:a16="http://schemas.microsoft.com/office/drawing/2014/main" id="{D4DBD80A-BB22-C345-A8BA-6B014CC4E500}"/>
                </a:ext>
              </a:extLst>
            </p:cNvPr>
            <p:cNvSpPr/>
            <p:nvPr/>
          </p:nvSpPr>
          <p:spPr>
            <a:xfrm>
              <a:off x="31014278" y="32316402"/>
              <a:ext cx="13522322" cy="11203052"/>
            </a:xfrm>
            <a:prstGeom prst="rect">
              <a:avLst/>
            </a:prstGeom>
          </p:spPr>
          <p:txBody>
            <a:bodyPr wrap="square">
              <a:spAutoFit/>
            </a:bodyPr>
            <a:lstStyle/>
            <a:p>
              <a:r>
                <a:rPr lang="en-US" sz="2000" dirty="0">
                  <a:latin typeface="Century Gothic" panose="020B0502020202020204" pitchFamily="34" charset="0"/>
                  <a:cs typeface="Century Gothic"/>
                </a:rPr>
                <a:t>1)</a:t>
              </a:r>
              <a:r>
                <a:rPr lang="en-US" sz="2000" dirty="0">
                  <a:latin typeface="Century Gothic" panose="020B0502020202020204" pitchFamily="34" charset="0"/>
                </a:rPr>
                <a:t> Cheung-Lee, Wai Ling, et al. “Discovery and Structure of the Antimicrobial Lasso Peptide </a:t>
              </a:r>
              <a:r>
                <a:rPr lang="en-US" sz="2000" dirty="0" err="1">
                  <a:latin typeface="Century Gothic" panose="020B0502020202020204" pitchFamily="34" charset="0"/>
                </a:rPr>
                <a:t>Citrocin</a:t>
              </a:r>
              <a:r>
                <a:rPr lang="en-US" sz="2000" dirty="0">
                  <a:latin typeface="Century Gothic" panose="020B0502020202020204" pitchFamily="34" charset="0"/>
                </a:rPr>
                <a:t>.” </a:t>
              </a:r>
              <a:r>
                <a:rPr lang="en-US" sz="2000" i="1" dirty="0">
                  <a:latin typeface="Century Gothic" panose="020B0502020202020204" pitchFamily="34" charset="0"/>
                </a:rPr>
                <a:t>Journal of Biological Chemistry</a:t>
              </a:r>
              <a:r>
                <a:rPr lang="en-US" sz="2000" dirty="0">
                  <a:latin typeface="Century Gothic" panose="020B0502020202020204" pitchFamily="34" charset="0"/>
                </a:rPr>
                <a:t>, vol. 294, no. 17, 2019, pp. 6822–6830., doi:10.1074/jbc.ra118.006494</a:t>
              </a:r>
              <a:endParaRPr lang="en-US" sz="2000" dirty="0">
                <a:latin typeface="Century Gothic" panose="020B0502020202020204" pitchFamily="34" charset="0"/>
                <a:cs typeface="Century Gothic"/>
              </a:endParaRPr>
            </a:p>
            <a:p>
              <a:endParaRPr lang="en-US" sz="2000" dirty="0">
                <a:latin typeface="Century Gothic" panose="020B0502020202020204" pitchFamily="34" charset="0"/>
                <a:cs typeface="Century Gothic"/>
              </a:endParaRPr>
            </a:p>
            <a:p>
              <a:r>
                <a:rPr lang="en-US" sz="2000" dirty="0">
                  <a:latin typeface="Century Gothic" panose="020B0502020202020204" pitchFamily="34" charset="0"/>
                  <a:cs typeface="Century Gothic"/>
                </a:rPr>
                <a:t>2) </a:t>
              </a:r>
              <a:r>
                <a:rPr lang="en-US" sz="2000" dirty="0" err="1">
                  <a:latin typeface="Century Gothic" panose="020B0502020202020204" pitchFamily="34" charset="0"/>
                </a:rPr>
                <a:t>Metelev</a:t>
              </a:r>
              <a:r>
                <a:rPr lang="en-US" sz="2000" dirty="0">
                  <a:latin typeface="Century Gothic" panose="020B0502020202020204" pitchFamily="34" charset="0"/>
                </a:rPr>
                <a:t>, Mikhail, et al. “</a:t>
              </a:r>
              <a:r>
                <a:rPr lang="en-US" sz="2000" dirty="0" err="1">
                  <a:latin typeface="Century Gothic" panose="020B0502020202020204" pitchFamily="34" charset="0"/>
                </a:rPr>
                <a:t>Acinetodin</a:t>
              </a:r>
              <a:r>
                <a:rPr lang="en-US" sz="2000" dirty="0">
                  <a:latin typeface="Century Gothic" panose="020B0502020202020204" pitchFamily="34" charset="0"/>
                </a:rPr>
                <a:t> and </a:t>
              </a:r>
              <a:r>
                <a:rPr lang="en-US" sz="2000" dirty="0" err="1">
                  <a:latin typeface="Century Gothic" panose="020B0502020202020204" pitchFamily="34" charset="0"/>
                </a:rPr>
                <a:t>Klebsidin</a:t>
              </a:r>
              <a:r>
                <a:rPr lang="en-US" sz="2000" dirty="0">
                  <a:latin typeface="Century Gothic" panose="020B0502020202020204" pitchFamily="34" charset="0"/>
                </a:rPr>
                <a:t>, RNA Polymerase Targeting Lasso Peptides Produced by Human Isolates of Acinetobacter </a:t>
              </a:r>
              <a:r>
                <a:rPr lang="en-US" sz="2000" dirty="0" err="1">
                  <a:latin typeface="Century Gothic" panose="020B0502020202020204" pitchFamily="34" charset="0"/>
                </a:rPr>
                <a:t>Gyllenbergii</a:t>
              </a:r>
              <a:r>
                <a:rPr lang="en-US" sz="2000" dirty="0">
                  <a:latin typeface="Century Gothic" panose="020B0502020202020204" pitchFamily="34" charset="0"/>
                </a:rPr>
                <a:t> and </a:t>
              </a:r>
              <a:r>
                <a:rPr lang="en-US" sz="2000" dirty="0" err="1">
                  <a:latin typeface="Century Gothic" panose="020B0502020202020204" pitchFamily="34" charset="0"/>
                </a:rPr>
                <a:t>Klebsiella</a:t>
              </a:r>
              <a:r>
                <a:rPr lang="en-US" sz="2000" dirty="0">
                  <a:latin typeface="Century Gothic" panose="020B0502020202020204" pitchFamily="34" charset="0"/>
                </a:rPr>
                <a:t> Pneumoniae.” </a:t>
              </a:r>
              <a:r>
                <a:rPr lang="en-US" sz="2000" i="1" dirty="0">
                  <a:latin typeface="Century Gothic" panose="020B0502020202020204" pitchFamily="34" charset="0"/>
                </a:rPr>
                <a:t>ACS Chemical Biology</a:t>
              </a:r>
              <a:r>
                <a:rPr lang="en-US" sz="2000" dirty="0">
                  <a:latin typeface="Century Gothic" panose="020B0502020202020204" pitchFamily="34" charset="0"/>
                </a:rPr>
                <a:t>, vol. 12, no. 3, 2017, pp. 814–824., doi:10.1021/acschembio.6b01154.</a:t>
              </a:r>
            </a:p>
            <a:p>
              <a:endParaRPr lang="en-US" sz="2000" dirty="0">
                <a:latin typeface="Century Gothic" panose="020B0502020202020204" pitchFamily="34" charset="0"/>
                <a:cs typeface="Century Gothic"/>
              </a:endParaRPr>
            </a:p>
            <a:p>
              <a:r>
                <a:rPr lang="en-US" sz="2000" dirty="0">
                  <a:latin typeface="Century Gothic" panose="020B0502020202020204" pitchFamily="34" charset="0"/>
                  <a:cs typeface="Century Gothic"/>
                </a:rPr>
                <a:t>Fig. 1:  </a:t>
              </a:r>
              <a:r>
                <a:rPr lang="en-US" sz="2000" dirty="0" err="1">
                  <a:latin typeface="Century Gothic" panose="020B0502020202020204" pitchFamily="34" charset="0"/>
                </a:rPr>
                <a:t>Maksimov</a:t>
              </a:r>
              <a:r>
                <a:rPr lang="en-US" sz="2000" dirty="0">
                  <a:latin typeface="Century Gothic" panose="020B0502020202020204" pitchFamily="34" charset="0"/>
                </a:rPr>
                <a:t>, M. O., et al. “Precursor-Centric Genome-Mining Approach for Lasso Peptide Discovery.” </a:t>
              </a:r>
              <a:r>
                <a:rPr lang="en-US" sz="2000" i="1" dirty="0">
                  <a:latin typeface="Century Gothic" panose="020B0502020202020204" pitchFamily="34" charset="0"/>
                </a:rPr>
                <a:t>Proceedings of the National Academy of Sciences</a:t>
              </a:r>
              <a:r>
                <a:rPr lang="en-US" sz="2000" dirty="0">
                  <a:latin typeface="Century Gothic" panose="020B0502020202020204" pitchFamily="34" charset="0"/>
                </a:rPr>
                <a:t>, vol. 109, no. 38, 2012, pp. 15223–15228., doi:10.1073/pnas.1208978109.</a:t>
              </a:r>
            </a:p>
            <a:p>
              <a:endParaRPr lang="en-US" sz="2000" dirty="0">
                <a:latin typeface="Century Gothic" panose="020B0502020202020204" pitchFamily="34" charset="0"/>
                <a:cs typeface="Century Gothic"/>
              </a:endParaRPr>
            </a:p>
            <a:p>
              <a:r>
                <a:rPr lang="en-US" sz="2000" dirty="0">
                  <a:latin typeface="Century Gothic" panose="020B0502020202020204" pitchFamily="34" charset="0"/>
                  <a:cs typeface="Century Gothic"/>
                </a:rPr>
                <a:t>Fig. 3: </a:t>
              </a:r>
              <a:r>
                <a:rPr lang="en-US" sz="2000" dirty="0">
                  <a:latin typeface="Century Gothic" panose="020B0502020202020204" pitchFamily="34" charset="0"/>
                </a:rPr>
                <a:t>Julian D. </a:t>
              </a:r>
              <a:r>
                <a:rPr lang="en-US" sz="2000" dirty="0" err="1">
                  <a:latin typeface="Century Gothic" panose="020B0502020202020204" pitchFamily="34" charset="0"/>
                </a:rPr>
                <a:t>Hegemann</a:t>
              </a:r>
              <a:r>
                <a:rPr lang="en-US" sz="2000" dirty="0">
                  <a:latin typeface="Century Gothic" panose="020B0502020202020204" pitchFamily="34" charset="0"/>
                </a:rPr>
                <a:t>, Marcel Zimmermann, </a:t>
              </a:r>
              <a:r>
                <a:rPr lang="en-US" sz="2000" dirty="0" err="1">
                  <a:latin typeface="Century Gothic" panose="020B0502020202020204" pitchFamily="34" charset="0"/>
                </a:rPr>
                <a:t>Xiulan</a:t>
              </a:r>
              <a:r>
                <a:rPr lang="en-US" sz="2000" dirty="0">
                  <a:latin typeface="Century Gothic" panose="020B0502020202020204" pitchFamily="34" charset="0"/>
                </a:rPr>
                <a:t> </a:t>
              </a:r>
              <a:r>
                <a:rPr lang="en-US" sz="2000" dirty="0" err="1">
                  <a:latin typeface="Century Gothic" panose="020B0502020202020204" pitchFamily="34" charset="0"/>
                </a:rPr>
                <a:t>Xie</a:t>
              </a:r>
              <a:r>
                <a:rPr lang="en-US" sz="2000" dirty="0">
                  <a:latin typeface="Century Gothic" panose="020B0502020202020204" pitchFamily="34" charset="0"/>
                </a:rPr>
                <a:t>, and Mohamed A. </a:t>
              </a:r>
              <a:r>
                <a:rPr lang="en-US" sz="2000" dirty="0" err="1">
                  <a:latin typeface="Century Gothic" panose="020B0502020202020204" pitchFamily="34" charset="0"/>
                </a:rPr>
                <a:t>Marahiel</a:t>
              </a:r>
              <a:r>
                <a:rPr lang="en-US" sz="2000" dirty="0">
                  <a:latin typeface="Century Gothic" panose="020B0502020202020204" pitchFamily="34" charset="0"/>
                </a:rPr>
                <a:t>. “Lasso Peptides: An Intriguing Class of Bacterial Natural Products.” </a:t>
              </a:r>
              <a:r>
                <a:rPr lang="en-US" sz="2000" i="1" dirty="0">
                  <a:latin typeface="Century Gothic" panose="020B0502020202020204" pitchFamily="34" charset="0"/>
                </a:rPr>
                <a:t>Accounts of Chemical Research</a:t>
              </a:r>
              <a:r>
                <a:rPr lang="en-US" sz="2000" dirty="0">
                  <a:latin typeface="Century Gothic" panose="020B0502020202020204" pitchFamily="34" charset="0"/>
                </a:rPr>
                <a:t> 2015 </a:t>
              </a:r>
              <a:r>
                <a:rPr lang="en-US" sz="2000" i="1" dirty="0">
                  <a:latin typeface="Century Gothic" panose="020B0502020202020204" pitchFamily="34" charset="0"/>
                </a:rPr>
                <a:t>48</a:t>
              </a:r>
              <a:r>
                <a:rPr lang="en-US" sz="2000" dirty="0">
                  <a:latin typeface="Century Gothic" panose="020B0502020202020204" pitchFamily="34" charset="0"/>
                </a:rPr>
                <a:t> (7), 1909-1919 DOI: 10.1021/acs.accounts.5b00156</a:t>
              </a:r>
            </a:p>
            <a:p>
              <a:endParaRPr lang="en-US" sz="2000" dirty="0">
                <a:latin typeface="Century Gothic" panose="020B0502020202020204" pitchFamily="34" charset="0"/>
                <a:cs typeface="Century Gothic"/>
              </a:endParaRPr>
            </a:p>
            <a:p>
              <a:r>
                <a:rPr lang="en-US" sz="2000" dirty="0">
                  <a:latin typeface="Century Gothic" panose="020B0502020202020204" pitchFamily="34" charset="0"/>
                  <a:cs typeface="Century Gothic"/>
                </a:rPr>
                <a:t>Fig. 4: See citation 2</a:t>
              </a:r>
              <a:endParaRPr lang="en-US" sz="2000" dirty="0">
                <a:latin typeface="Century Gothic" panose="020B0502020202020204" pitchFamily="34" charset="0"/>
              </a:endParaRPr>
            </a:p>
            <a:p>
              <a:br>
                <a:rPr lang="en-US" sz="2000" dirty="0">
                  <a:latin typeface="Century Gothic" panose="020B0502020202020204" pitchFamily="34" charset="0"/>
                </a:rPr>
              </a:br>
              <a:endParaRPr lang="en-US" sz="2000" dirty="0">
                <a:latin typeface="Century Gothic" panose="020B0502020202020204" pitchFamily="34" charset="0"/>
                <a:cs typeface="Century Gothic"/>
              </a:endParaRPr>
            </a:p>
          </p:txBody>
        </p:sp>
      </p:grpSp>
      <p:pic>
        <p:nvPicPr>
          <p:cNvPr id="77" name="Picture 76">
            <a:extLst>
              <a:ext uri="{FF2B5EF4-FFF2-40B4-BE49-F238E27FC236}">
                <a16:creationId xmlns:a16="http://schemas.microsoft.com/office/drawing/2014/main" id="{C41149AD-D31E-594B-9A5C-86F5D7D90B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50736" y="419262"/>
            <a:ext cx="3372534" cy="3496462"/>
          </a:xfrm>
          <a:prstGeom prst="rect">
            <a:avLst/>
          </a:prstGeom>
        </p:spPr>
      </p:pic>
      <p:pic>
        <p:nvPicPr>
          <p:cNvPr id="78" name="Picture 77">
            <a:extLst>
              <a:ext uri="{FF2B5EF4-FFF2-40B4-BE49-F238E27FC236}">
                <a16:creationId xmlns:a16="http://schemas.microsoft.com/office/drawing/2014/main" id="{78878531-37FA-5F4A-9A27-2DC620391D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9318" y="4796300"/>
            <a:ext cx="8014647" cy="5860710"/>
          </a:xfrm>
          <a:prstGeom prst="rect">
            <a:avLst/>
          </a:prstGeom>
        </p:spPr>
      </p:pic>
      <p:pic>
        <p:nvPicPr>
          <p:cNvPr id="79" name="Picture 78">
            <a:extLst>
              <a:ext uri="{FF2B5EF4-FFF2-40B4-BE49-F238E27FC236}">
                <a16:creationId xmlns:a16="http://schemas.microsoft.com/office/drawing/2014/main" id="{B8750AC3-326D-A040-9A33-A6F7AA95B4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25454" y="4796300"/>
            <a:ext cx="7522935" cy="5860710"/>
          </a:xfrm>
          <a:prstGeom prst="rect">
            <a:avLst/>
          </a:prstGeom>
        </p:spPr>
      </p:pic>
      <p:pic>
        <p:nvPicPr>
          <p:cNvPr id="80" name="Picture 79">
            <a:extLst>
              <a:ext uri="{FF2B5EF4-FFF2-40B4-BE49-F238E27FC236}">
                <a16:creationId xmlns:a16="http://schemas.microsoft.com/office/drawing/2014/main" id="{2DF054F9-9CE3-E947-A3A7-D5128E6215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17757" y="12718692"/>
            <a:ext cx="9715923" cy="2819286"/>
          </a:xfrm>
          <a:prstGeom prst="rect">
            <a:avLst/>
          </a:prstGeom>
        </p:spPr>
      </p:pic>
      <p:pic>
        <p:nvPicPr>
          <p:cNvPr id="81" name="Picture 80">
            <a:extLst>
              <a:ext uri="{FF2B5EF4-FFF2-40B4-BE49-F238E27FC236}">
                <a16:creationId xmlns:a16="http://schemas.microsoft.com/office/drawing/2014/main" id="{912139FF-84F5-4E42-ACDA-06A807FD6D04}"/>
              </a:ext>
            </a:extLst>
          </p:cNvPr>
          <p:cNvPicPr>
            <a:picLocks noChangeAspect="1"/>
          </p:cNvPicPr>
          <p:nvPr/>
        </p:nvPicPr>
        <p:blipFill>
          <a:blip r:embed="rId6"/>
          <a:stretch>
            <a:fillRect/>
          </a:stretch>
        </p:blipFill>
        <p:spPr>
          <a:xfrm>
            <a:off x="10172277" y="16146985"/>
            <a:ext cx="9715923" cy="4817477"/>
          </a:xfrm>
          <a:prstGeom prst="rect">
            <a:avLst/>
          </a:prstGeom>
        </p:spPr>
      </p:pic>
      <p:sp>
        <p:nvSpPr>
          <p:cNvPr id="82" name="Rectangle 81">
            <a:extLst>
              <a:ext uri="{FF2B5EF4-FFF2-40B4-BE49-F238E27FC236}">
                <a16:creationId xmlns:a16="http://schemas.microsoft.com/office/drawing/2014/main" id="{926A933E-ECA2-1745-83AF-72904433B4F9}"/>
              </a:ext>
            </a:extLst>
          </p:cNvPr>
          <p:cNvSpPr/>
          <p:nvPr/>
        </p:nvSpPr>
        <p:spPr>
          <a:xfrm>
            <a:off x="10172277" y="10702040"/>
            <a:ext cx="8353177" cy="1200329"/>
          </a:xfrm>
          <a:prstGeom prst="rect">
            <a:avLst/>
          </a:prstGeom>
        </p:spPr>
        <p:txBody>
          <a:bodyPr wrap="square">
            <a:spAutoFit/>
          </a:bodyPr>
          <a:lstStyle/>
          <a:p>
            <a:pPr marL="514350" indent="-514350">
              <a:buAutoNum type="alphaUcPeriod"/>
            </a:pPr>
            <a:r>
              <a:rPr lang="en-US" sz="2400" dirty="0"/>
              <a:t>Defining lariat knot structure of a lasso peptide. </a:t>
            </a:r>
          </a:p>
          <a:p>
            <a:pPr marL="514350" indent="-514350">
              <a:buAutoNum type="alphaUcPeriod"/>
            </a:pPr>
            <a:r>
              <a:rPr lang="en-US" sz="2400" dirty="0"/>
              <a:t>A model lasso peptide gene cluster. Note that this gene cluster has the same A-D format as the novel gene cluster.</a:t>
            </a:r>
          </a:p>
        </p:txBody>
      </p:sp>
      <p:sp>
        <p:nvSpPr>
          <p:cNvPr id="83" name="TextBox 82">
            <a:extLst>
              <a:ext uri="{FF2B5EF4-FFF2-40B4-BE49-F238E27FC236}">
                <a16:creationId xmlns:a16="http://schemas.microsoft.com/office/drawing/2014/main" id="{C11D6EE7-6185-244F-9F86-2BD02C801345}"/>
              </a:ext>
            </a:extLst>
          </p:cNvPr>
          <p:cNvSpPr txBox="1"/>
          <p:nvPr/>
        </p:nvSpPr>
        <p:spPr>
          <a:xfrm>
            <a:off x="10172277" y="3915724"/>
            <a:ext cx="8014646" cy="646331"/>
          </a:xfrm>
          <a:prstGeom prst="rect">
            <a:avLst/>
          </a:prstGeom>
          <a:noFill/>
        </p:spPr>
        <p:txBody>
          <a:bodyPr wrap="square" rtlCol="0">
            <a:spAutoFit/>
          </a:bodyPr>
          <a:lstStyle/>
          <a:p>
            <a:r>
              <a:rPr lang="en-US" sz="3600" b="1" dirty="0"/>
              <a:t>Fig. 1: Topology and Gene Cluster Layout</a:t>
            </a:r>
          </a:p>
        </p:txBody>
      </p:sp>
      <p:sp>
        <p:nvSpPr>
          <p:cNvPr id="84" name="TextBox 83">
            <a:extLst>
              <a:ext uri="{FF2B5EF4-FFF2-40B4-BE49-F238E27FC236}">
                <a16:creationId xmlns:a16="http://schemas.microsoft.com/office/drawing/2014/main" id="{38D892BE-9437-4840-8E32-006370662AE2}"/>
              </a:ext>
            </a:extLst>
          </p:cNvPr>
          <p:cNvSpPr txBox="1"/>
          <p:nvPr/>
        </p:nvSpPr>
        <p:spPr>
          <a:xfrm>
            <a:off x="18525454" y="3952056"/>
            <a:ext cx="7522935" cy="646331"/>
          </a:xfrm>
          <a:prstGeom prst="rect">
            <a:avLst/>
          </a:prstGeom>
          <a:noFill/>
        </p:spPr>
        <p:txBody>
          <a:bodyPr wrap="square" rtlCol="0">
            <a:spAutoFit/>
          </a:bodyPr>
          <a:lstStyle/>
          <a:p>
            <a:r>
              <a:rPr lang="en-US" sz="3600" b="1" dirty="0"/>
              <a:t>Fig. 2: Gene Cluster Reconstruction</a:t>
            </a:r>
          </a:p>
        </p:txBody>
      </p:sp>
      <p:sp>
        <p:nvSpPr>
          <p:cNvPr id="85" name="Rectangle 84">
            <a:extLst>
              <a:ext uri="{FF2B5EF4-FFF2-40B4-BE49-F238E27FC236}">
                <a16:creationId xmlns:a16="http://schemas.microsoft.com/office/drawing/2014/main" id="{6F73F671-CA16-8746-87EE-600E0CBEBF3B}"/>
              </a:ext>
            </a:extLst>
          </p:cNvPr>
          <p:cNvSpPr/>
          <p:nvPr/>
        </p:nvSpPr>
        <p:spPr>
          <a:xfrm>
            <a:off x="18540692" y="10723096"/>
            <a:ext cx="7522934" cy="1107996"/>
          </a:xfrm>
          <a:prstGeom prst="rect">
            <a:avLst/>
          </a:prstGeom>
        </p:spPr>
        <p:txBody>
          <a:bodyPr wrap="square">
            <a:spAutoFit/>
          </a:bodyPr>
          <a:lstStyle/>
          <a:p>
            <a:r>
              <a:rPr lang="en-US" sz="2200" dirty="0"/>
              <a:t>Visualization of pAK2, the plasmid containing the </a:t>
            </a:r>
            <a:r>
              <a:rPr lang="en-US" sz="2200" i="1" dirty="0"/>
              <a:t>Enterobacter</a:t>
            </a:r>
            <a:r>
              <a:rPr lang="en-US" sz="2200" dirty="0"/>
              <a:t> lasso peptide gene cluster. This plasmid is used to transform </a:t>
            </a:r>
            <a:r>
              <a:rPr lang="en-US" sz="2200" i="1" dirty="0"/>
              <a:t>E. coli</a:t>
            </a:r>
            <a:r>
              <a:rPr lang="en-US" sz="2200" dirty="0"/>
              <a:t> and induce heterologous expression of the genes of interest.</a:t>
            </a:r>
          </a:p>
        </p:txBody>
      </p:sp>
      <p:sp>
        <p:nvSpPr>
          <p:cNvPr id="86" name="Rectangle 85">
            <a:extLst>
              <a:ext uri="{FF2B5EF4-FFF2-40B4-BE49-F238E27FC236}">
                <a16:creationId xmlns:a16="http://schemas.microsoft.com/office/drawing/2014/main" id="{6CDC6C86-3CA1-C049-A608-66745D50B13A}"/>
              </a:ext>
            </a:extLst>
          </p:cNvPr>
          <p:cNvSpPr/>
          <p:nvPr/>
        </p:nvSpPr>
        <p:spPr>
          <a:xfrm>
            <a:off x="10273353" y="12075058"/>
            <a:ext cx="9715922" cy="646331"/>
          </a:xfrm>
          <a:prstGeom prst="rect">
            <a:avLst/>
          </a:prstGeom>
        </p:spPr>
        <p:txBody>
          <a:bodyPr wrap="square">
            <a:spAutoFit/>
          </a:bodyPr>
          <a:lstStyle/>
          <a:p>
            <a:r>
              <a:rPr lang="en-US" sz="3600" b="1" dirty="0"/>
              <a:t>Fig. 3: Post-Translational Modifications</a:t>
            </a:r>
          </a:p>
        </p:txBody>
      </p:sp>
      <p:sp>
        <p:nvSpPr>
          <p:cNvPr id="87" name="Rectangle 86">
            <a:extLst>
              <a:ext uri="{FF2B5EF4-FFF2-40B4-BE49-F238E27FC236}">
                <a16:creationId xmlns:a16="http://schemas.microsoft.com/office/drawing/2014/main" id="{B4D4D1E0-7A15-F740-9D8E-4173E5F05976}"/>
              </a:ext>
            </a:extLst>
          </p:cNvPr>
          <p:cNvSpPr/>
          <p:nvPr/>
        </p:nvSpPr>
        <p:spPr>
          <a:xfrm>
            <a:off x="10172276" y="15417982"/>
            <a:ext cx="9715921" cy="646331"/>
          </a:xfrm>
          <a:prstGeom prst="rect">
            <a:avLst/>
          </a:prstGeom>
        </p:spPr>
        <p:txBody>
          <a:bodyPr wrap="square">
            <a:spAutoFit/>
          </a:bodyPr>
          <a:lstStyle/>
          <a:p>
            <a:r>
              <a:rPr lang="en-US" sz="3600" b="1" dirty="0"/>
              <a:t>Fig. 4: Interactions with RNA Polymerase </a:t>
            </a:r>
          </a:p>
        </p:txBody>
      </p:sp>
      <p:sp>
        <p:nvSpPr>
          <p:cNvPr id="88" name="TextBox 87">
            <a:extLst>
              <a:ext uri="{FF2B5EF4-FFF2-40B4-BE49-F238E27FC236}">
                <a16:creationId xmlns:a16="http://schemas.microsoft.com/office/drawing/2014/main" id="{85475635-432C-794D-B1D6-D228AD209BC3}"/>
              </a:ext>
            </a:extLst>
          </p:cNvPr>
          <p:cNvSpPr txBox="1"/>
          <p:nvPr/>
        </p:nvSpPr>
        <p:spPr>
          <a:xfrm>
            <a:off x="20294600" y="12718692"/>
            <a:ext cx="6122132" cy="3046988"/>
          </a:xfrm>
          <a:prstGeom prst="rect">
            <a:avLst/>
          </a:prstGeom>
          <a:noFill/>
        </p:spPr>
        <p:txBody>
          <a:bodyPr wrap="square" rtlCol="0">
            <a:spAutoFit/>
          </a:bodyPr>
          <a:lstStyle/>
          <a:p>
            <a:r>
              <a:rPr lang="en-US" sz="2400" dirty="0"/>
              <a:t>Maturation pathway of the lasso peptide precursor after translation. The leader sequence is cleaved off by enzyme B, and the remaining core peptide is locked into its lariat knot conformation by an </a:t>
            </a:r>
            <a:r>
              <a:rPr lang="en-US" sz="2400" dirty="0" err="1"/>
              <a:t>isopeptide</a:t>
            </a:r>
            <a:r>
              <a:rPr lang="en-US" sz="2400" dirty="0"/>
              <a:t> bond formed by enzyme C. Some lasso peptide gene clusters also have a D protein which exports the peptide into the extracellular environment.</a:t>
            </a:r>
          </a:p>
        </p:txBody>
      </p:sp>
      <p:sp>
        <p:nvSpPr>
          <p:cNvPr id="89" name="TextBox 88">
            <a:extLst>
              <a:ext uri="{FF2B5EF4-FFF2-40B4-BE49-F238E27FC236}">
                <a16:creationId xmlns:a16="http://schemas.microsoft.com/office/drawing/2014/main" id="{D8C1BCBF-FCFA-254C-9656-72BA41C2D4D8}"/>
              </a:ext>
            </a:extLst>
          </p:cNvPr>
          <p:cNvSpPr txBox="1"/>
          <p:nvPr/>
        </p:nvSpPr>
        <p:spPr>
          <a:xfrm>
            <a:off x="20294600" y="17260445"/>
            <a:ext cx="6122132" cy="3416320"/>
          </a:xfrm>
          <a:prstGeom prst="rect">
            <a:avLst/>
          </a:prstGeom>
          <a:noFill/>
        </p:spPr>
        <p:txBody>
          <a:bodyPr wrap="square" rtlCol="0">
            <a:spAutoFit/>
          </a:bodyPr>
          <a:lstStyle/>
          <a:p>
            <a:r>
              <a:rPr lang="en-US" sz="2400" dirty="0"/>
              <a:t>Many antimicrobial lasso peptides inhibit RNA polymerase by ”clogging” the RNAP secondary channel. Because the secondary channel provides an entrance for the NTPs needed to fuel transcription, this RNAP inhibition prevents transcription, eventually killing the target cell. Because of its similarities to other antimicrobial lasso peptides, the </a:t>
            </a:r>
            <a:r>
              <a:rPr lang="en-US" sz="2400" i="1" dirty="0"/>
              <a:t>Enterobacter</a:t>
            </a:r>
            <a:r>
              <a:rPr lang="en-US" sz="2400" dirty="0"/>
              <a:t> peptide is suspected to have the same inhibitory behavior.</a:t>
            </a:r>
          </a:p>
        </p:txBody>
      </p:sp>
    </p:spTree>
    <p:extLst>
      <p:ext uri="{BB962C8B-B14F-4D97-AF65-F5344CB8AC3E}">
        <p14:creationId xmlns:p14="http://schemas.microsoft.com/office/powerpoint/2010/main" val="31495990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992</Words>
  <Application>Microsoft Macintosh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Angelo K. Kayser-Browne</dc:creator>
  <cp:lastModifiedBy>Angelo K. Kayser-Browne</cp:lastModifiedBy>
  <cp:revision>3</cp:revision>
  <dcterms:created xsi:type="dcterms:W3CDTF">2019-08-05T16:34:26Z</dcterms:created>
  <dcterms:modified xsi:type="dcterms:W3CDTF">2019-08-05T16:44:26Z</dcterms:modified>
</cp:coreProperties>
</file>