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36576000" cy="27432000"/>
  <p:notesSz cx="7010400" cy="9296400"/>
  <p:defaultTextStyle>
    <a:defPPr>
      <a:defRPr lang="en-US"/>
    </a:defPPr>
    <a:lvl1pPr marL="0" algn="l" defTabSz="3335731" rtl="0" eaLnBrk="1" latinLnBrk="0" hangingPunct="1">
      <a:defRPr sz="6566" kern="1200">
        <a:solidFill>
          <a:schemeClr val="tx1"/>
        </a:solidFill>
        <a:latin typeface="+mn-lt"/>
        <a:ea typeface="+mn-ea"/>
        <a:cs typeface="+mn-cs"/>
      </a:defRPr>
    </a:lvl1pPr>
    <a:lvl2pPr marL="1667866" algn="l" defTabSz="3335731" rtl="0" eaLnBrk="1" latinLnBrk="0" hangingPunct="1">
      <a:defRPr sz="6566" kern="1200">
        <a:solidFill>
          <a:schemeClr val="tx1"/>
        </a:solidFill>
        <a:latin typeface="+mn-lt"/>
        <a:ea typeface="+mn-ea"/>
        <a:cs typeface="+mn-cs"/>
      </a:defRPr>
    </a:lvl2pPr>
    <a:lvl3pPr marL="3335731" algn="l" defTabSz="3335731" rtl="0" eaLnBrk="1" latinLnBrk="0" hangingPunct="1">
      <a:defRPr sz="6566" kern="1200">
        <a:solidFill>
          <a:schemeClr val="tx1"/>
        </a:solidFill>
        <a:latin typeface="+mn-lt"/>
        <a:ea typeface="+mn-ea"/>
        <a:cs typeface="+mn-cs"/>
      </a:defRPr>
    </a:lvl3pPr>
    <a:lvl4pPr marL="5003597" algn="l" defTabSz="3335731" rtl="0" eaLnBrk="1" latinLnBrk="0" hangingPunct="1">
      <a:defRPr sz="6566" kern="1200">
        <a:solidFill>
          <a:schemeClr val="tx1"/>
        </a:solidFill>
        <a:latin typeface="+mn-lt"/>
        <a:ea typeface="+mn-ea"/>
        <a:cs typeface="+mn-cs"/>
      </a:defRPr>
    </a:lvl4pPr>
    <a:lvl5pPr marL="6671462" algn="l" defTabSz="3335731" rtl="0" eaLnBrk="1" latinLnBrk="0" hangingPunct="1">
      <a:defRPr sz="6566" kern="1200">
        <a:solidFill>
          <a:schemeClr val="tx1"/>
        </a:solidFill>
        <a:latin typeface="+mn-lt"/>
        <a:ea typeface="+mn-ea"/>
        <a:cs typeface="+mn-cs"/>
      </a:defRPr>
    </a:lvl5pPr>
    <a:lvl6pPr marL="8339328" algn="l" defTabSz="3335731" rtl="0" eaLnBrk="1" latinLnBrk="0" hangingPunct="1">
      <a:defRPr sz="6566" kern="1200">
        <a:solidFill>
          <a:schemeClr val="tx1"/>
        </a:solidFill>
        <a:latin typeface="+mn-lt"/>
        <a:ea typeface="+mn-ea"/>
        <a:cs typeface="+mn-cs"/>
      </a:defRPr>
    </a:lvl6pPr>
    <a:lvl7pPr marL="10007194" algn="l" defTabSz="3335731" rtl="0" eaLnBrk="1" latinLnBrk="0" hangingPunct="1">
      <a:defRPr sz="6566" kern="1200">
        <a:solidFill>
          <a:schemeClr val="tx1"/>
        </a:solidFill>
        <a:latin typeface="+mn-lt"/>
        <a:ea typeface="+mn-ea"/>
        <a:cs typeface="+mn-cs"/>
      </a:defRPr>
    </a:lvl7pPr>
    <a:lvl8pPr marL="11675059" algn="l" defTabSz="3335731" rtl="0" eaLnBrk="1" latinLnBrk="0" hangingPunct="1">
      <a:defRPr sz="6566" kern="1200">
        <a:solidFill>
          <a:schemeClr val="tx1"/>
        </a:solidFill>
        <a:latin typeface="+mn-lt"/>
        <a:ea typeface="+mn-ea"/>
        <a:cs typeface="+mn-cs"/>
      </a:defRPr>
    </a:lvl8pPr>
    <a:lvl9pPr marL="13342925" algn="l" defTabSz="3335731" rtl="0" eaLnBrk="1" latinLnBrk="0" hangingPunct="1">
      <a:defRPr sz="65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025"/>
    <a:srgbClr val="C00000"/>
    <a:srgbClr val="B4D79D"/>
    <a:srgbClr val="CD0505"/>
    <a:srgbClr val="F5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5" autoAdjust="0"/>
    <p:restoredTop sz="96866" autoAdjust="0"/>
  </p:normalViewPr>
  <p:slideViewPr>
    <p:cSldViewPr snapToGrid="0">
      <p:cViewPr>
        <p:scale>
          <a:sx n="20" d="100"/>
          <a:sy n="20" d="100"/>
        </p:scale>
        <p:origin x="12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489452"/>
            <a:ext cx="31089600" cy="9550400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4408152"/>
            <a:ext cx="274320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1584-A331-4AE3-9869-B40EA3C74F9C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F23F-30BF-4F53-8D8C-C02A0888A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2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1584-A331-4AE3-9869-B40EA3C74F9C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F23F-30BF-4F53-8D8C-C02A0888A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6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460500"/>
            <a:ext cx="7886700" cy="232473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460500"/>
            <a:ext cx="23202900" cy="232473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1584-A331-4AE3-9869-B40EA3C74F9C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F23F-30BF-4F53-8D8C-C02A0888A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4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1584-A331-4AE3-9869-B40EA3C74F9C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F23F-30BF-4F53-8D8C-C02A0888A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6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838958"/>
            <a:ext cx="31546800" cy="1141094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8357858"/>
            <a:ext cx="3154680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1584-A331-4AE3-9869-B40EA3C74F9C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F23F-30BF-4F53-8D8C-C02A0888A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302500"/>
            <a:ext cx="1554480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302500"/>
            <a:ext cx="1554480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1584-A331-4AE3-9869-B40EA3C74F9C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F23F-30BF-4F53-8D8C-C02A0888A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7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460506"/>
            <a:ext cx="31546800" cy="53022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724652"/>
            <a:ext cx="15473360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020300"/>
            <a:ext cx="15473360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6724652"/>
            <a:ext cx="15549564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10020300"/>
            <a:ext cx="15549564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1584-A331-4AE3-9869-B40EA3C74F9C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F23F-30BF-4F53-8D8C-C02A0888A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1584-A331-4AE3-9869-B40EA3C74F9C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F23F-30BF-4F53-8D8C-C02A0888A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8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1584-A331-4AE3-9869-B40EA3C74F9C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F23F-30BF-4F53-8D8C-C02A0888A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8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949706"/>
            <a:ext cx="1851660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1584-A331-4AE3-9869-B40EA3C74F9C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F23F-30BF-4F53-8D8C-C02A0888A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1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949706"/>
            <a:ext cx="18516600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1584-A331-4AE3-9869-B40EA3C74F9C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F23F-30BF-4F53-8D8C-C02A0888A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2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60506"/>
            <a:ext cx="315468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41584-A331-4AE3-9869-B40EA3C74F9C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5F23F-30BF-4F53-8D8C-C02A0888A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0.tiff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12" Type="http://schemas.openxmlformats.org/officeDocument/2006/relationships/image" Target="../media/image9.tiff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jp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.emf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16.png"/><Relationship Id="rId4" Type="http://schemas.openxmlformats.org/officeDocument/2006/relationships/image" Target="../media/image3.jpg"/><Relationship Id="rId9" Type="http://schemas.openxmlformats.org/officeDocument/2006/relationships/image" Target="../media/image8.tiff"/><Relationship Id="rId1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E8F7BB07-3A2E-4D02-858F-5CC22E156AC9}"/>
              </a:ext>
            </a:extLst>
          </p:cNvPr>
          <p:cNvSpPr/>
          <p:nvPr/>
        </p:nvSpPr>
        <p:spPr>
          <a:xfrm>
            <a:off x="13642190" y="14062300"/>
            <a:ext cx="9636422" cy="12681007"/>
          </a:xfrm>
          <a:prstGeom prst="rect">
            <a:avLst/>
          </a:prstGeom>
          <a:noFill/>
          <a:ln w="57150">
            <a:solidFill>
              <a:srgbClr val="F5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9429FD3-A36E-4EC8-8A31-0E6937ED6DCB}"/>
              </a:ext>
            </a:extLst>
          </p:cNvPr>
          <p:cNvSpPr/>
          <p:nvPr/>
        </p:nvSpPr>
        <p:spPr>
          <a:xfrm>
            <a:off x="13583486" y="4979316"/>
            <a:ext cx="9636422" cy="8015633"/>
          </a:xfrm>
          <a:prstGeom prst="rect">
            <a:avLst/>
          </a:prstGeom>
          <a:noFill/>
          <a:ln w="57150">
            <a:solidFill>
              <a:srgbClr val="F5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6278A09-E78E-4684-B63D-1F4E591A6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5500" y="5874661"/>
            <a:ext cx="8378856" cy="49003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AFD2F1-0E99-4BFA-B97B-2A5C3B05A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005" y="24692699"/>
            <a:ext cx="4171880" cy="1727487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686422" y="17294637"/>
            <a:ext cx="12078382" cy="9450775"/>
          </a:xfrm>
          <a:prstGeom prst="rect">
            <a:avLst/>
          </a:prstGeom>
          <a:noFill/>
          <a:ln w="57150">
            <a:solidFill>
              <a:srgbClr val="F5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6422" y="4680582"/>
            <a:ext cx="12020613" cy="11493832"/>
          </a:xfrm>
          <a:prstGeom prst="rect">
            <a:avLst/>
          </a:prstGeom>
          <a:noFill/>
          <a:ln w="57150">
            <a:solidFill>
              <a:srgbClr val="F5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606" y="587305"/>
            <a:ext cx="6446518" cy="23981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-32269"/>
            <a:ext cx="29939226" cy="3792875"/>
          </a:xfrm>
          <a:prstGeom prst="rect">
            <a:avLst/>
          </a:prstGeom>
          <a:solidFill>
            <a:srgbClr val="F580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7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1120890"/>
            <a:ext cx="29939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w Cen MT" panose="020B0602020104020603" pitchFamily="34" charset="0"/>
              </a:rPr>
              <a:t>Jake </a:t>
            </a:r>
            <a:r>
              <a:rPr lang="en-US" sz="5400" dirty="0" err="1">
                <a:latin typeface="Tw Cen MT" panose="020B0602020104020603" pitchFamily="34" charset="0"/>
              </a:rPr>
              <a:t>Herb</a:t>
            </a:r>
            <a:r>
              <a:rPr lang="en-US" sz="5400" baseline="30000" dirty="0" err="1">
                <a:latin typeface="Tw Cen MT" panose="020B0602020104020603" pitchFamily="34" charset="0"/>
              </a:rPr>
              <a:t>a,b</a:t>
            </a:r>
            <a:r>
              <a:rPr lang="en-US" sz="5400" dirty="0">
                <a:latin typeface="Tw Cen MT" panose="020B0602020104020603" pitchFamily="34" charset="0"/>
              </a:rPr>
              <a:t>, </a:t>
            </a:r>
            <a:r>
              <a:rPr lang="en-US" sz="5400" u="sng" dirty="0">
                <a:latin typeface="Tw Cen MT" panose="020B0602020104020603" pitchFamily="34" charset="0"/>
              </a:rPr>
              <a:t>Anushka </a:t>
            </a:r>
            <a:r>
              <a:rPr lang="en-US" sz="5400" u="sng" dirty="0" err="1">
                <a:latin typeface="Tw Cen MT" panose="020B0602020104020603" pitchFamily="34" charset="0"/>
              </a:rPr>
              <a:t>Dasgupta</a:t>
            </a:r>
            <a:r>
              <a:rPr lang="en-US" sz="5400" baseline="30000" dirty="0" err="1">
                <a:latin typeface="Tw Cen MT" panose="020B0602020104020603" pitchFamily="34" charset="0"/>
              </a:rPr>
              <a:t>b</a:t>
            </a:r>
            <a:r>
              <a:rPr lang="en-US" sz="5400" dirty="0">
                <a:latin typeface="Tw Cen MT" panose="020B0602020104020603" pitchFamily="34" charset="0"/>
              </a:rPr>
              <a:t>, Craig </a:t>
            </a:r>
            <a:r>
              <a:rPr lang="en-US" sz="5400" dirty="0" err="1">
                <a:latin typeface="Tw Cen MT" panose="020B0602020104020603" pitchFamily="34" charset="0"/>
              </a:rPr>
              <a:t>Arnold</a:t>
            </a:r>
            <a:r>
              <a:rPr lang="en-US" sz="5400" baseline="30000" dirty="0" err="1">
                <a:latin typeface="Tw Cen MT" panose="020B0602020104020603" pitchFamily="34" charset="0"/>
              </a:rPr>
              <a:t>c</a:t>
            </a:r>
            <a:endParaRPr lang="en-US" sz="5400" baseline="30000" dirty="0">
              <a:latin typeface="Tw Cen MT" panose="020B0602020104020603" pitchFamily="34" charset="0"/>
            </a:endParaRPr>
          </a:p>
          <a:p>
            <a:pPr algn="ctr"/>
            <a:endParaRPr lang="en-US" sz="5400" baseline="30000" dirty="0">
              <a:latin typeface="Tw Cen MT" panose="020B0602020104020603" pitchFamily="34" charset="0"/>
            </a:endParaRPr>
          </a:p>
          <a:p>
            <a:pPr algn="ctr"/>
            <a:r>
              <a:rPr lang="en-US" sz="3600" baseline="30000" dirty="0">
                <a:latin typeface="Tw Cen MT" panose="020B0602020104020603" pitchFamily="34" charset="0"/>
              </a:rPr>
              <a:t>a </a:t>
            </a:r>
            <a:r>
              <a:rPr lang="en-US" sz="3600" dirty="0">
                <a:latin typeface="Tw Cen MT" panose="020B0602020104020603" pitchFamily="34" charset="0"/>
              </a:rPr>
              <a:t>Department of Chemistry </a:t>
            </a:r>
            <a:r>
              <a:rPr lang="en-US" sz="3600" baseline="30000" dirty="0">
                <a:latin typeface="Tw Cen MT" panose="020B0602020104020603" pitchFamily="34" charset="0"/>
              </a:rPr>
              <a:t>b</a:t>
            </a:r>
            <a:r>
              <a:rPr lang="en-US" sz="3600" dirty="0">
                <a:latin typeface="Tw Cen MT" panose="020B0602020104020603" pitchFamily="34" charset="0"/>
              </a:rPr>
              <a:t> Department of Chemical and Biological Engineering </a:t>
            </a:r>
            <a:r>
              <a:rPr lang="en-US" sz="3600" baseline="30000" dirty="0">
                <a:latin typeface="Tw Cen MT" panose="020B0602020104020603" pitchFamily="34" charset="0"/>
              </a:rPr>
              <a:t>c </a:t>
            </a:r>
            <a:r>
              <a:rPr lang="en-US" sz="3600" dirty="0">
                <a:latin typeface="Tw Cen MT" panose="020B0602020104020603" pitchFamily="34" charset="0"/>
              </a:rPr>
              <a:t>Princeton Institute for the Science and Technology of Materials</a:t>
            </a:r>
            <a:r>
              <a:rPr lang="en-US" sz="3600" baseline="30000" dirty="0">
                <a:latin typeface="Tw Cen MT" panose="020B0602020104020603" pitchFamily="34" charset="0"/>
              </a:rPr>
              <a:t> </a:t>
            </a:r>
            <a:endParaRPr lang="en-US" sz="3600" dirty="0"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3317" y="5001448"/>
            <a:ext cx="11852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Challenges for magnesium-ion electrolytes?</a:t>
            </a: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lack of electrolytes that simultaneously possess high Coulombic efficiency, conductivity, and voltage stability has hindered the deployment of rechargeable magnesium-ion batteries. The tenacious oxide layer on magnesium metal has limited the scope of research to halide ion-based electrolytes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2,3,4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which limit the working voltage window considerably.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21373" y="23091803"/>
            <a:ext cx="8872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Princeton Environmental Institute funded work on this project during the summer and the School of Engineering and Applied Sciences supported this work during the academic year through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Lidow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Thesis Fund. The authors acknowledge Elizabeth Seibel and Kristen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Baroudi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the Cava Lab at Princeton University for their assistance in the preparation and characterization of Mo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540324" y="19171933"/>
            <a:ext cx="105389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5" indent="-457155" algn="just">
              <a:buAutoNum type="arabicParenBoth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Herb J. T. ;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Nist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-Lund, C. A. ; Arnold, C.B. ACS Energy Lett. 2016, 1, 1227-1232.</a:t>
            </a:r>
          </a:p>
          <a:p>
            <a:pPr marL="457155" indent="-457155" algn="just">
              <a:buAutoNum type="arabicParenBoth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Liao, C.;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Guo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B.; Jiang, D.;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Custelcean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R.;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Mahurin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S. M.; Sun, X.-G.; Dai, S; J. Mater. Chem. A 2014, 2, 581−584.</a:t>
            </a:r>
          </a:p>
          <a:p>
            <a:pPr marL="457155" indent="-457155" algn="just">
              <a:buAutoNum type="arabicParenBoth"/>
            </a:pP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Herb, J. T.; Nist-Lund, C.; Schwartz, J.; Arnold, C. B.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ECS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Electrochem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 Lett. 2015, 4, A49−A52.</a:t>
            </a:r>
          </a:p>
          <a:p>
            <a:pPr marL="457155" indent="-457155" algn="just">
              <a:buAutoNum type="arabicParenBoth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Muldoon, J.;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Bucur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C. B.; Oliver, A. G.;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Zajicek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J.; Allred, G. D.;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Boggess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W. C. Energy Environ. Sci. 2013, 6, 482−487.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4628686" y="16040400"/>
            <a:ext cx="10715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Weakly coordinating [Al(HFIP)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]−anions show reversible plating and stripping of magnesium with high coulombic efficiency. In addition, their high conductivity and anodic stability make them promising candidates for high voltage Mg-Ion batteries.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78767" y="16716727"/>
            <a:ext cx="393008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latin typeface="Tw Cen MT" panose="020B0602020104020603" pitchFamily="34" charset="0"/>
              </a:rPr>
              <a:t>Synthesis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102514" y="13426679"/>
            <a:ext cx="693907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latin typeface="Tw Cen MT" panose="020B0602020104020603" pitchFamily="34" charset="0"/>
              </a:rPr>
              <a:t>High Anodic Stability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380742" y="4138747"/>
            <a:ext cx="48577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latin typeface="Tw Cen MT" panose="020B0602020104020603" pitchFamily="34" charset="0"/>
              </a:rPr>
              <a:t>Project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-129648" y="54963"/>
            <a:ext cx="301294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Tw Cen MT" panose="020B0602020104020603" pitchFamily="34" charset="0"/>
              </a:rPr>
              <a:t>Electrochemical Analysis of an Electrolyte for Magnesium-Ion Batteries</a:t>
            </a:r>
            <a:r>
              <a:rPr lang="en-US" sz="6600" b="1" baseline="30000" dirty="0">
                <a:latin typeface="Tw Cen MT" panose="020B0602020104020603" pitchFamily="34" charset="0"/>
              </a:rPr>
              <a:t>1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19B70D-746C-4354-81FC-8C7A930F8C77}"/>
              </a:ext>
            </a:extLst>
          </p:cNvPr>
          <p:cNvGrpSpPr/>
          <p:nvPr/>
        </p:nvGrpSpPr>
        <p:grpSpPr>
          <a:xfrm>
            <a:off x="25383119" y="24927108"/>
            <a:ext cx="4426681" cy="1746840"/>
            <a:chOff x="31062550" y="24856135"/>
            <a:chExt cx="4426681" cy="1746840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75658" y="24856135"/>
              <a:ext cx="4013573" cy="174684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1062550" y="25648954"/>
              <a:ext cx="42132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>
                  <a:latin typeface="Century Gothic" panose="020B0502020202020204" pitchFamily="34" charset="0"/>
                </a:rPr>
                <a:t>Arnold Lab</a:t>
              </a:r>
            </a:p>
          </p:txBody>
        </p:sp>
      </p:grpSp>
      <p:sp>
        <p:nvSpPr>
          <p:cNvPr id="97" name="Rectangle 96"/>
          <p:cNvSpPr/>
          <p:nvPr/>
        </p:nvSpPr>
        <p:spPr>
          <a:xfrm>
            <a:off x="24290779" y="22552550"/>
            <a:ext cx="11487150" cy="4190762"/>
          </a:xfrm>
          <a:prstGeom prst="rect">
            <a:avLst/>
          </a:prstGeom>
          <a:noFill/>
          <a:ln w="57150">
            <a:solidFill>
              <a:srgbClr val="F5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27300538" y="22040155"/>
            <a:ext cx="5371437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latin typeface="Tw Cen MT" panose="020B0602020104020603" pitchFamily="34" charset="0"/>
              </a:rPr>
              <a:t>Acknowledgements</a:t>
            </a:r>
          </a:p>
        </p:txBody>
      </p:sp>
      <p:sp>
        <p:nvSpPr>
          <p:cNvPr id="98" name="Rectangle 97"/>
          <p:cNvSpPr/>
          <p:nvPr/>
        </p:nvSpPr>
        <p:spPr>
          <a:xfrm>
            <a:off x="24290779" y="18808568"/>
            <a:ext cx="11487150" cy="2985452"/>
          </a:xfrm>
          <a:prstGeom prst="rect">
            <a:avLst/>
          </a:prstGeom>
          <a:noFill/>
          <a:ln w="57150">
            <a:solidFill>
              <a:srgbClr val="F5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28316900" y="18271742"/>
            <a:ext cx="333871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latin typeface="Tw Cen MT" panose="020B0602020104020603" pitchFamily="34" charset="0"/>
              </a:rPr>
              <a:t>References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3597326" y="21726584"/>
            <a:ext cx="9448672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and Methods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83317" y="9697059"/>
            <a:ext cx="4810716" cy="829457"/>
            <a:chOff x="1825670" y="12102745"/>
            <a:chExt cx="4418027" cy="829457"/>
          </a:xfrm>
        </p:grpSpPr>
        <p:sp>
          <p:nvSpPr>
            <p:cNvPr id="55" name="TextBox 54"/>
            <p:cNvSpPr txBox="1"/>
            <p:nvPr/>
          </p:nvSpPr>
          <p:spPr>
            <a:xfrm>
              <a:off x="1915026" y="12260396"/>
              <a:ext cx="715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/>
                <a:t>2</a:t>
              </a:r>
              <a:r>
                <a:rPr lang="en-US" sz="2400" dirty="0"/>
                <a:t>O</a:t>
              </a:r>
            </a:p>
          </p:txBody>
        </p:sp>
        <p:sp>
          <p:nvSpPr>
            <p:cNvPr id="38" name="&quot;No&quot; Symbol 37"/>
            <p:cNvSpPr/>
            <p:nvPr/>
          </p:nvSpPr>
          <p:spPr>
            <a:xfrm>
              <a:off x="1825670" y="12102745"/>
              <a:ext cx="829457" cy="829457"/>
            </a:xfrm>
            <a:prstGeom prst="noSmoking">
              <a:avLst>
                <a:gd name="adj" fmla="val 38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62327" y="12286641"/>
              <a:ext cx="34813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No aqueous solutions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86423" y="8665292"/>
            <a:ext cx="12020612" cy="553998"/>
          </a:xfrm>
          <a:prstGeom prst="rect">
            <a:avLst/>
          </a:prstGeom>
          <a:solidFill>
            <a:srgbClr val="F5802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/>
              <a:t>Constraints and Challenges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24290779" y="4680580"/>
            <a:ext cx="11487150" cy="10487365"/>
          </a:xfrm>
          <a:prstGeom prst="rect">
            <a:avLst/>
          </a:prstGeom>
          <a:noFill/>
          <a:ln w="57150">
            <a:solidFill>
              <a:srgbClr val="F5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24290779" y="15583405"/>
            <a:ext cx="11487150" cy="2688337"/>
          </a:xfrm>
          <a:prstGeom prst="rect">
            <a:avLst/>
          </a:prstGeom>
          <a:noFill/>
          <a:ln w="57150">
            <a:solidFill>
              <a:srgbClr val="F5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8172829" y="15029702"/>
            <a:ext cx="362685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latin typeface="Tw Cen MT" panose="020B0602020104020603" pitchFamily="34" charset="0"/>
              </a:rPr>
              <a:t>Conclusion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5960749" y="4139996"/>
            <a:ext cx="805101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latin typeface="Tw Cen MT" panose="020B0602020104020603" pitchFamily="34" charset="0"/>
              </a:rPr>
              <a:t>A Full Battery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6233532" y="9697059"/>
            <a:ext cx="5717562" cy="954107"/>
            <a:chOff x="932062" y="9890754"/>
            <a:chExt cx="5852892" cy="954107"/>
          </a:xfrm>
        </p:grpSpPr>
        <p:sp>
          <p:nvSpPr>
            <p:cNvPr id="79" name="&quot;No&quot; Symbol 78"/>
            <p:cNvSpPr/>
            <p:nvPr/>
          </p:nvSpPr>
          <p:spPr>
            <a:xfrm>
              <a:off x="932062" y="9892294"/>
              <a:ext cx="829457" cy="829457"/>
            </a:xfrm>
            <a:prstGeom prst="noSmoking">
              <a:avLst>
                <a:gd name="adj" fmla="val 38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70999" y="10089662"/>
              <a:ext cx="9236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AlCl</a:t>
              </a:r>
              <a:r>
                <a:rPr lang="en-US" sz="2800" baseline="-25000" dirty="0"/>
                <a:t>3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993230" y="9890754"/>
              <a:ext cx="4791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Corrosion at higher cell potentials</a:t>
              </a:r>
            </a:p>
          </p:txBody>
        </p:sp>
      </p:grpSp>
      <p:sp>
        <p:nvSpPr>
          <p:cNvPr id="82" name="Rectangle 81"/>
          <p:cNvSpPr/>
          <p:nvPr/>
        </p:nvSpPr>
        <p:spPr>
          <a:xfrm>
            <a:off x="1668140" y="17800269"/>
            <a:ext cx="1028295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a cooled mixture of 1,1,1,3,3,3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Hexafluoroisopropanol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(HFIP)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Dimethylether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(DME) we added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Trimethylaluminium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a mixture of HFIP in DME we added magnesium methoxide.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precursors (1) and (2) were mixed in a 1:2 molar ratio and dissolved in DME. The initially cloudy mixture turned clear after stirring for 96 hours.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674" y="14638723"/>
            <a:ext cx="7308722" cy="448911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80" y="22418754"/>
            <a:ext cx="10394725" cy="3555432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814" y="9471045"/>
            <a:ext cx="7084501" cy="5239579"/>
          </a:xfrm>
          <a:prstGeom prst="rect">
            <a:avLst/>
          </a:prstGeom>
        </p:spPr>
      </p:pic>
      <p:sp>
        <p:nvSpPr>
          <p:cNvPr id="142" name="TextBox 141"/>
          <p:cNvSpPr txBox="1"/>
          <p:nvPr/>
        </p:nvSpPr>
        <p:spPr>
          <a:xfrm>
            <a:off x="714959" y="12253154"/>
            <a:ext cx="12020612" cy="553998"/>
          </a:xfrm>
          <a:prstGeom prst="rect">
            <a:avLst/>
          </a:prstGeom>
          <a:solidFill>
            <a:srgbClr val="F5802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/>
              <a:t>This work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83317" y="13163360"/>
            <a:ext cx="116880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new magnesium electrolyte previously developed in the Arnold Lab by Dr. Jake Herb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synthesized and tested. A solution of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fluoroalkoxyaluminate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anions  in DME solvent , it is shown to reversibly deposit magnesium metal with near unit efficiency in addition to achieving suitable oxidative stabilities (&gt;3.5 V vs Mg/Mg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on glassy carbon and gold) and conductivities (&gt;6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−1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13898677" y="7258989"/>
            <a:ext cx="783664" cy="62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8" name="Objec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058276"/>
              </p:ext>
            </p:extLst>
          </p:nvPr>
        </p:nvGraphicFramePr>
        <p:xfrm>
          <a:off x="9858151" y="21281362"/>
          <a:ext cx="1484523" cy="974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CS ChemDraw Drawing" r:id="rId10" imgW="1496282" imgH="982650" progId="ChemDraw.Document.6.0">
                  <p:embed/>
                </p:oleObj>
              </mc:Choice>
              <mc:Fallback>
                <p:oleObj name="CS ChemDraw Drawing" r:id="rId10" imgW="1496282" imgH="9826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58151" y="21281362"/>
                        <a:ext cx="1484523" cy="974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" name="TextBox 148"/>
          <p:cNvSpPr txBox="1"/>
          <p:nvPr/>
        </p:nvSpPr>
        <p:spPr>
          <a:xfrm>
            <a:off x="8699812" y="21411198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HFIP=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179462C-CD64-48F2-8511-FE38B08860C8}"/>
              </a:ext>
            </a:extLst>
          </p:cNvPr>
          <p:cNvGrpSpPr/>
          <p:nvPr/>
        </p:nvGrpSpPr>
        <p:grpSpPr>
          <a:xfrm>
            <a:off x="14664761" y="19514818"/>
            <a:ext cx="7814582" cy="6185629"/>
            <a:chOff x="14911309" y="14184891"/>
            <a:chExt cx="7027189" cy="556236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FF746D0-78C6-46C6-9668-8956BFBFD3B1}"/>
                </a:ext>
              </a:extLst>
            </p:cNvPr>
            <p:cNvGrpSpPr/>
            <p:nvPr/>
          </p:nvGrpSpPr>
          <p:grpSpPr>
            <a:xfrm>
              <a:off x="14911309" y="16795599"/>
              <a:ext cx="7027189" cy="2951661"/>
              <a:chOff x="14911309" y="14219900"/>
              <a:chExt cx="7084738" cy="2975834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85FF1C18-08AA-4990-9DB0-6644274AB691}"/>
                  </a:ext>
                </a:extLst>
              </p:cNvPr>
              <p:cNvGrpSpPr/>
              <p:nvPr/>
            </p:nvGrpSpPr>
            <p:grpSpPr>
              <a:xfrm>
                <a:off x="14956223" y="14219900"/>
                <a:ext cx="7039824" cy="2028517"/>
                <a:chOff x="15062221" y="13572733"/>
                <a:chExt cx="7039824" cy="2028517"/>
              </a:xfrm>
            </p:grpSpPr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A88D52B3-09D0-4D72-967C-22CC59C8DC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466926" y="13575108"/>
                  <a:ext cx="2197891" cy="2026142"/>
                </a:xfrm>
                <a:prstGeom prst="rect">
                  <a:avLst/>
                </a:prstGeom>
                <a:ln w="12700">
                  <a:noFill/>
                </a:ln>
              </p:spPr>
            </p:pic>
            <p:pic>
              <p:nvPicPr>
                <p:cNvPr id="68" name="Content Placeholder 3">
                  <a:extLst>
                    <a:ext uri="{FF2B5EF4-FFF2-40B4-BE49-F238E27FC236}">
                      <a16:creationId xmlns:a16="http://schemas.microsoft.com/office/drawing/2014/main" id="{B7C1A0CC-9209-495F-BBFD-014EB28913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062221" y="13572733"/>
                  <a:ext cx="2197891" cy="2026142"/>
                </a:xfrm>
                <a:prstGeom prst="rect">
                  <a:avLst/>
                </a:prstGeom>
                <a:ln w="12700">
                  <a:noFill/>
                </a:ln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D0129657-79C3-403E-BE25-0C683A7A9F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904154" y="13572733"/>
                  <a:ext cx="2197891" cy="2026142"/>
                </a:xfrm>
                <a:prstGeom prst="rect">
                  <a:avLst/>
                </a:prstGeom>
                <a:ln w="12700">
                  <a:noFill/>
                </a:ln>
              </p:spPr>
            </p:pic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E2CBE17-5262-4351-96AF-0B79D79F4BB3}"/>
                  </a:ext>
                </a:extLst>
              </p:cNvPr>
              <p:cNvSpPr txBox="1"/>
              <p:nvPr/>
            </p:nvSpPr>
            <p:spPr>
              <a:xfrm>
                <a:off x="17399962" y="16361489"/>
                <a:ext cx="21978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3.0V</a:t>
                </a:r>
              </a:p>
              <a:p>
                <a:pPr algn="ctr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C3FEDF2-E153-4A84-BD97-246971087093}"/>
                  </a:ext>
                </a:extLst>
              </p:cNvPr>
              <p:cNvSpPr txBox="1"/>
              <p:nvPr/>
            </p:nvSpPr>
            <p:spPr>
              <a:xfrm>
                <a:off x="19798156" y="16361488"/>
                <a:ext cx="21978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3.5V</a:t>
                </a:r>
              </a:p>
              <a:p>
                <a:pPr algn="ctr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04B20AA-E397-4998-B9D3-68332CD28AD2}"/>
                  </a:ext>
                </a:extLst>
              </p:cNvPr>
              <p:cNvSpPr txBox="1"/>
              <p:nvPr/>
            </p:nvSpPr>
            <p:spPr>
              <a:xfrm>
                <a:off x="14911309" y="16364737"/>
                <a:ext cx="21978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Control</a:t>
                </a:r>
              </a:p>
              <a:p>
                <a:pPr algn="ctr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8401E37-38B6-47A6-B344-8A6DCB6DB6B4}"/>
                </a:ext>
              </a:extLst>
            </p:cNvPr>
            <p:cNvSpPr/>
            <p:nvPr/>
          </p:nvSpPr>
          <p:spPr>
            <a:xfrm>
              <a:off x="19280411" y="14359838"/>
              <a:ext cx="234197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800" dirty="0"/>
                <a:t>3.5 V Potential Hold</a:t>
              </a:r>
            </a:p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800" dirty="0"/>
                <a:t>0.25 M Mg[Al(HFIP)</a:t>
              </a:r>
              <a:r>
                <a:rPr lang="en-US" sz="1800" baseline="-25000" dirty="0"/>
                <a:t>4</a:t>
              </a:r>
              <a:r>
                <a:rPr lang="en-US" sz="1800" dirty="0"/>
                <a:t>)</a:t>
              </a:r>
              <a:r>
                <a:rPr lang="en-US" sz="1800" baseline="-25000" dirty="0"/>
                <a:t>2</a:t>
              </a:r>
              <a:r>
                <a:rPr lang="en-US" sz="1800" dirty="0"/>
                <a:t> in DME</a:t>
              </a:r>
            </a:p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800" dirty="0"/>
                <a:t>99.999% Al</a:t>
              </a: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A0CC2200-4D2B-4C4E-8B26-FAB53C627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5233460" y="14184891"/>
              <a:ext cx="3655545" cy="2224835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B5E8519-175E-4016-8980-E1EEB4E644E1}"/>
              </a:ext>
            </a:extLst>
          </p:cNvPr>
          <p:cNvGrpSpPr/>
          <p:nvPr/>
        </p:nvGrpSpPr>
        <p:grpSpPr>
          <a:xfrm>
            <a:off x="3669616" y="10897480"/>
            <a:ext cx="6280002" cy="1384995"/>
            <a:chOff x="6038756" y="12101975"/>
            <a:chExt cx="5471681" cy="1384995"/>
          </a:xfrm>
        </p:grpSpPr>
        <p:sp>
          <p:nvSpPr>
            <p:cNvPr id="85" name="&quot;No&quot; Symbol 102">
              <a:extLst>
                <a:ext uri="{FF2B5EF4-FFF2-40B4-BE49-F238E27FC236}">
                  <a16:creationId xmlns:a16="http://schemas.microsoft.com/office/drawing/2014/main" id="{57913D47-2768-4B14-A279-DFF37743C8F5}"/>
                </a:ext>
              </a:extLst>
            </p:cNvPr>
            <p:cNvSpPr/>
            <p:nvPr/>
          </p:nvSpPr>
          <p:spPr>
            <a:xfrm>
              <a:off x="6063604" y="12105549"/>
              <a:ext cx="824529" cy="823848"/>
            </a:xfrm>
            <a:prstGeom prst="noSmoking">
              <a:avLst>
                <a:gd name="adj" fmla="val 38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5122C14-D3D4-4812-93E8-EE2AF0D3D345}"/>
                </a:ext>
              </a:extLst>
            </p:cNvPr>
            <p:cNvSpPr txBox="1"/>
            <p:nvPr/>
          </p:nvSpPr>
          <p:spPr>
            <a:xfrm>
              <a:off x="6038756" y="12332807"/>
              <a:ext cx="967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MgClO</a:t>
              </a:r>
              <a:r>
                <a:rPr lang="en-US" sz="1800" baseline="-25000" dirty="0"/>
                <a:t>4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A491796-E92C-4E6D-949D-69D5EDD24961}"/>
                </a:ext>
              </a:extLst>
            </p:cNvPr>
            <p:cNvSpPr/>
            <p:nvPr/>
          </p:nvSpPr>
          <p:spPr>
            <a:xfrm>
              <a:off x="7149882" y="12101975"/>
              <a:ext cx="436055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Simple salt solutions do not facilitate Mg electrodeposition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20EB3DA-C7AA-49BC-968C-9B140E7B58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371" y="22936067"/>
            <a:ext cx="1566455" cy="1681074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60718E87-8FDC-4191-AD38-225CF8E414AE}"/>
              </a:ext>
            </a:extLst>
          </p:cNvPr>
          <p:cNvSpPr txBox="1"/>
          <p:nvPr/>
        </p:nvSpPr>
        <p:spPr>
          <a:xfrm>
            <a:off x="14510856" y="4560770"/>
            <a:ext cx="822216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latin typeface="Tw Cen MT" panose="020B0602020104020603" pitchFamily="34" charset="0"/>
              </a:rPr>
              <a:t>Solvation of Mg</a:t>
            </a:r>
            <a:r>
              <a:rPr lang="en-US" sz="5400" i="1" baseline="30000" dirty="0">
                <a:latin typeface="Tw Cen MT" panose="020B0602020104020603" pitchFamily="34" charset="0"/>
              </a:rPr>
              <a:t>2+</a:t>
            </a:r>
            <a:r>
              <a:rPr lang="en-US" sz="5400" i="1" dirty="0">
                <a:latin typeface="Tw Cen MT" panose="020B0602020104020603" pitchFamily="34" charset="0"/>
              </a:rPr>
              <a:t> Cations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7B8A9C6-0348-4E8A-8958-8A45B543FCEC}"/>
              </a:ext>
            </a:extLst>
          </p:cNvPr>
          <p:cNvSpPr/>
          <p:nvPr/>
        </p:nvSpPr>
        <p:spPr>
          <a:xfrm>
            <a:off x="19758460" y="8729658"/>
            <a:ext cx="977656" cy="97765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7D090D9-EC71-441A-9B57-74C458187B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5629" y="9857406"/>
            <a:ext cx="3612068" cy="3936697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A88CDBB5-7134-424B-9FA3-62436AB4A2C6}"/>
              </a:ext>
            </a:extLst>
          </p:cNvPr>
          <p:cNvSpPr txBox="1"/>
          <p:nvPr/>
        </p:nvSpPr>
        <p:spPr>
          <a:xfrm>
            <a:off x="14388515" y="25431690"/>
            <a:ext cx="837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Even in long-term tests, the electrolyte is stable at voltages well above 3.0V on Aluminum metal.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062F71B-C995-47DA-94D7-3BF841D1A35B}"/>
              </a:ext>
            </a:extLst>
          </p:cNvPr>
          <p:cNvSpPr txBox="1"/>
          <p:nvPr/>
        </p:nvSpPr>
        <p:spPr>
          <a:xfrm>
            <a:off x="14279531" y="11244852"/>
            <a:ext cx="8378856" cy="1384995"/>
          </a:xfrm>
          <a:prstGeom prst="rect">
            <a:avLst/>
          </a:prstGeom>
          <a:noFill/>
          <a:ln w="444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peak in the spectrum at 875 cm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shown in literature to result from the presence of Mg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ions encaged by solvent molecules.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95C2540-7246-4DDB-B6BE-3B51B6C74888}"/>
              </a:ext>
            </a:extLst>
          </p:cNvPr>
          <p:cNvGrpSpPr/>
          <p:nvPr/>
        </p:nvGrpSpPr>
        <p:grpSpPr>
          <a:xfrm>
            <a:off x="25211029" y="4933473"/>
            <a:ext cx="9806050" cy="4191826"/>
            <a:chOff x="25088796" y="4547222"/>
            <a:chExt cx="9806050" cy="419182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E6E842D-330E-4384-B675-2CB658723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2945" y="4564872"/>
              <a:ext cx="4571901" cy="417417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84F349D-4E9D-4383-81B3-88E9BBCB9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796" y="4547222"/>
              <a:ext cx="4582141" cy="4179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3859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9474</TotalTime>
  <Words>598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Tw Cen MT</vt:lpstr>
      <vt:lpstr>Office Theme</vt:lpstr>
      <vt:lpstr>CS ChemDraw Drawing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herb.jake@gmail.com</dc:creator>
  <cp:lastModifiedBy>Anushka</cp:lastModifiedBy>
  <cp:revision>420</cp:revision>
  <cp:lastPrinted>2014-03-08T00:42:19Z</cp:lastPrinted>
  <dcterms:created xsi:type="dcterms:W3CDTF">2013-08-16T17:01:47Z</dcterms:created>
  <dcterms:modified xsi:type="dcterms:W3CDTF">2018-05-02T04:45:07Z</dcterms:modified>
</cp:coreProperties>
</file>